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handoutMasterIdLst>
    <p:handoutMasterId r:id="rId22"/>
  </p:handoutMasterIdLst>
  <p:sldIdLst>
    <p:sldId id="375" r:id="rId6"/>
    <p:sldId id="419" r:id="rId7"/>
    <p:sldId id="424" r:id="rId8"/>
    <p:sldId id="425" r:id="rId9"/>
    <p:sldId id="426" r:id="rId10"/>
    <p:sldId id="432" r:id="rId11"/>
    <p:sldId id="427" r:id="rId12"/>
    <p:sldId id="428" r:id="rId13"/>
    <p:sldId id="429" r:id="rId14"/>
    <p:sldId id="430" r:id="rId15"/>
    <p:sldId id="431" r:id="rId16"/>
    <p:sldId id="433" r:id="rId17"/>
    <p:sldId id="434" r:id="rId18"/>
    <p:sldId id="435" r:id="rId19"/>
    <p:sldId id="412" r:id="rId20"/>
    <p:sldId id="4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2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708"/>
  </p:normalViewPr>
  <p:slideViewPr>
    <p:cSldViewPr snapToGrid="0">
      <p:cViewPr varScale="1">
        <p:scale>
          <a:sx n="121" d="100"/>
          <a:sy n="121" d="100"/>
        </p:scale>
        <p:origin x="102"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73F5E-F60B-3D42-A6DD-6D5611C2F6EE}" type="datetimeFigureOut">
              <a:rPr lang="en-US" smtClean="0"/>
              <a:t>5/29/2025</a:t>
            </a:fld>
            <a:endParaRPr lang="en-US"/>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8A1AC-D174-D44D-BB31-612041F19AA1}" type="slidenum">
              <a:rPr lang="en-US" smtClean="0"/>
              <a:t>‹#›</a:t>
            </a:fld>
            <a:endParaRPr lang="en-US"/>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6"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49645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7803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Calibri" panose="020F0502020204030204" pitchFamily="34" charset="0"/>
              </a:defRPr>
            </a:lvl1pPr>
          </a:lstStyle>
          <a:p>
            <a:r>
              <a:rPr lang="en-US"/>
              <a:t>Click to edit Master title style</a:t>
            </a:r>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2073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264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5/29/2025</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9536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a:t>Click icon to add picture</a:t>
            </a:r>
            <a:endParaRPr lang="id-ID"/>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99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Calibri" panose="020F0502020204030204" pitchFamily="34" charset="0"/>
              </a:defRPr>
            </a:lvl1pPr>
          </a:lstStyle>
          <a:p>
            <a:r>
              <a:rPr lang="en-US"/>
              <a:t>TITLE </a:t>
            </a:r>
            <a:br>
              <a:rPr lang="en-US"/>
            </a:br>
            <a:r>
              <a:rPr lang="en-US"/>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Calibri" panose="020F0502020204030204" pitchFamily="34" charset="0"/>
              </a:defRPr>
            </a:lvl1pPr>
          </a:lstStyle>
          <a:p>
            <a:r>
              <a:rPr lang="en-US"/>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Calibri" panose="020F0502020204030204" pitchFamily="34" charset="0"/>
              </a:defRPr>
            </a:lvl1pPr>
          </a:lstStyle>
          <a:p>
            <a:r>
              <a:rPr lang="en-US"/>
              <a:t>TITLE </a:t>
            </a:r>
            <a:br>
              <a:rPr lang="en-US"/>
            </a:br>
            <a:r>
              <a:rPr lang="en-US"/>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Calibri" panose="020F0502020204030204" pitchFamily="34" charset="0"/>
              </a:defRPr>
            </a:lvl1pPr>
          </a:lstStyle>
          <a:p>
            <a:r>
              <a:rPr lang="en-US"/>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noProof="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03F41C87-7AD9-4845-A077-840E4A0F3F06}" type="datetimeFigureOut">
              <a:rPr lang="en-US"/>
              <a:t>5/29/2025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9802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Calibri" panose="020F0502020204030204" pitchFamily="34" charset="0"/>
              </a:defRPr>
            </a:lvl1pPr>
          </a:lstStyle>
          <a:p>
            <a:r>
              <a:rPr lang="en-US"/>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A609-BDEB-9E9E-6D5A-56CC158219A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88297-EBFC-213F-E346-770C005697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EE729-2895-F408-AC8A-917F74771738}"/>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5" name="Footer Placeholder 4">
            <a:extLst>
              <a:ext uri="{FF2B5EF4-FFF2-40B4-BE49-F238E27FC236}">
                <a16:creationId xmlns:a16="http://schemas.microsoft.com/office/drawing/2014/main" id="{E46DD390-90A2-D306-0AEB-159B023C7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43A6E-38F4-83A4-439D-CF3D7B7E41DC}"/>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3107065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91CA-A24F-AA14-25E5-51C37D60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468C0-43A1-3615-C549-549FDA9E25B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CE20C-BE7F-7386-B098-6F9CF52B890D}"/>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5" name="Footer Placeholder 4">
            <a:extLst>
              <a:ext uri="{FF2B5EF4-FFF2-40B4-BE49-F238E27FC236}">
                <a16:creationId xmlns:a16="http://schemas.microsoft.com/office/drawing/2014/main" id="{BDECFEE7-73A1-0066-3EB1-2ED2057CD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20347-77A7-135B-AA16-67A654998FCC}"/>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988745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5101-2E6C-8C49-FF17-0088D9F38C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A663AA-08CB-4DCC-32E0-EE7C20F2251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49DFE-C20C-8516-19AB-3FCA7EE469B8}"/>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5" name="Footer Placeholder 4">
            <a:extLst>
              <a:ext uri="{FF2B5EF4-FFF2-40B4-BE49-F238E27FC236}">
                <a16:creationId xmlns:a16="http://schemas.microsoft.com/office/drawing/2014/main" id="{383684C8-211F-E5C6-F8A6-4A748374B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A78EB-E0AC-03D3-C9A0-BCF5F7E4A74F}"/>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3088388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92BB-7134-D5D9-5053-32EC3960D2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5FEB89-C1A7-22F6-74AD-BCB47B4CE2D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063656-C88C-7C7C-7740-0CBD94524A0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6A85F-5F76-7584-9D79-1E26E41A0ACD}"/>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6" name="Footer Placeholder 5">
            <a:extLst>
              <a:ext uri="{FF2B5EF4-FFF2-40B4-BE49-F238E27FC236}">
                <a16:creationId xmlns:a16="http://schemas.microsoft.com/office/drawing/2014/main" id="{B06EB424-D91F-277A-D976-88B107A6F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B9D02-CD5D-5482-8F34-B4D031D78CC1}"/>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3198522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D041-2E6D-0F28-289E-E3D2D2564FE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859E91-43F9-4089-FAB5-C919D1F230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534FA1-88E3-EEE8-D9CE-8FB5F010841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D45D5-DAFE-CBAE-A2C0-FDEABEA12A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CD8CC7-97D0-3941-1892-25018870A20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58410-951A-1261-D77A-99D338D0A742}"/>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8" name="Footer Placeholder 7">
            <a:extLst>
              <a:ext uri="{FF2B5EF4-FFF2-40B4-BE49-F238E27FC236}">
                <a16:creationId xmlns:a16="http://schemas.microsoft.com/office/drawing/2014/main" id="{89278535-4FD4-1862-540F-7EF9DF281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A06185-8E20-2CCB-0F09-3604B2721D9F}"/>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2960792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6B53-6C8F-E52A-608E-831F28AD17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C2E240-C852-9DD6-FAE1-F44D1CD00CD1}"/>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4" name="Footer Placeholder 3">
            <a:extLst>
              <a:ext uri="{FF2B5EF4-FFF2-40B4-BE49-F238E27FC236}">
                <a16:creationId xmlns:a16="http://schemas.microsoft.com/office/drawing/2014/main" id="{076A9838-0DEA-5AE5-DC00-CC612752A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09B2D-BAF7-1147-739E-ACC8A3BA39C4}"/>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3670610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E4E64-F0C9-CDC6-B844-3F79E7F93D2A}"/>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3" name="Footer Placeholder 2">
            <a:extLst>
              <a:ext uri="{FF2B5EF4-FFF2-40B4-BE49-F238E27FC236}">
                <a16:creationId xmlns:a16="http://schemas.microsoft.com/office/drawing/2014/main" id="{85BF469C-2EC0-328F-6DB7-8E0603195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B45C55-62F0-27F8-5198-EA3968C09FED}"/>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2200760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2DC0-B0EA-851C-5B08-9A914EFA84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8DD5C-4E6D-14CF-FFB8-14D43F484D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C3A740-052A-7ED0-54F5-7007008170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FE90C-7214-0603-E9B9-F71337098894}"/>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6" name="Footer Placeholder 5">
            <a:extLst>
              <a:ext uri="{FF2B5EF4-FFF2-40B4-BE49-F238E27FC236}">
                <a16:creationId xmlns:a16="http://schemas.microsoft.com/office/drawing/2014/main" id="{B4AF1D20-35FF-0690-EFD0-539C6C0AE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823C6-00DA-943B-0758-E4AE918D5C0F}"/>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2256147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AB5D-2144-33DF-3FCD-2DAEC04BFE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FDA7A-F323-4B41-8CFE-E42DF66885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B3C4F4-6EC9-4184-F8AD-69C314E63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B9D96-CC99-24F3-AF17-E21C98E8A84D}"/>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6" name="Footer Placeholder 5">
            <a:extLst>
              <a:ext uri="{FF2B5EF4-FFF2-40B4-BE49-F238E27FC236}">
                <a16:creationId xmlns:a16="http://schemas.microsoft.com/office/drawing/2014/main" id="{4C8EACFF-19BF-9C13-DFF1-C7632845D2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D18DF-0C9A-59E0-020A-FA6E899624DC}"/>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344188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37568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D7AD-1D6F-C157-EFE9-AC3017F0A2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250ED2-6B1A-6B69-358D-925E227E9F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1FEF8-A048-5E77-46EF-3E4E369CA849}"/>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5" name="Footer Placeholder 4">
            <a:extLst>
              <a:ext uri="{FF2B5EF4-FFF2-40B4-BE49-F238E27FC236}">
                <a16:creationId xmlns:a16="http://schemas.microsoft.com/office/drawing/2014/main" id="{B991F68B-F52B-23F7-C6CB-A8CB6E427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5E661-C337-C662-5E71-83F23176490E}"/>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1823524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7DAE37-0019-2EB1-F045-B844BAB2BCC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A9E88-1E56-FB16-03A2-6223DCCF08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03048-7A7B-331F-318A-F15E335FA333}"/>
              </a:ext>
            </a:extLst>
          </p:cNvPr>
          <p:cNvSpPr>
            <a:spLocks noGrp="1"/>
          </p:cNvSpPr>
          <p:nvPr>
            <p:ph type="dt" sz="half" idx="10"/>
          </p:nvPr>
        </p:nvSpPr>
        <p:spPr/>
        <p:txBody>
          <a:bodyPr/>
          <a:lstStyle/>
          <a:p>
            <a:fld id="{AABF0B31-DBF7-4F31-9B5D-7EEE9856D648}" type="datetimeFigureOut">
              <a:rPr lang="en-US" smtClean="0"/>
              <a:t>5/29/2025</a:t>
            </a:fld>
            <a:endParaRPr lang="en-US"/>
          </a:p>
        </p:txBody>
      </p:sp>
      <p:sp>
        <p:nvSpPr>
          <p:cNvPr id="5" name="Footer Placeholder 4">
            <a:extLst>
              <a:ext uri="{FF2B5EF4-FFF2-40B4-BE49-F238E27FC236}">
                <a16:creationId xmlns:a16="http://schemas.microsoft.com/office/drawing/2014/main" id="{1174A166-023D-8775-7DC4-20F747A0B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84E9F-302F-B9AB-80D9-696B2C8613C5}"/>
              </a:ext>
            </a:extLst>
          </p:cNvPr>
          <p:cNvSpPr>
            <a:spLocks noGrp="1"/>
          </p:cNvSpPr>
          <p:nvPr>
            <p:ph type="sldNum" sz="quarter" idx="12"/>
          </p:nvPr>
        </p:nvSpPr>
        <p:spPr/>
        <p:txBody>
          <a:bodyPr/>
          <a:lstStyle/>
          <a:p>
            <a:fld id="{8472829A-C443-4A43-B2C7-2A8CB7ED57D4}" type="slidenum">
              <a:rPr lang="en-US" smtClean="0"/>
              <a:t>‹#›</a:t>
            </a:fld>
            <a:endParaRPr lang="en-US"/>
          </a:p>
        </p:txBody>
      </p:sp>
    </p:spTree>
    <p:extLst>
      <p:ext uri="{BB962C8B-B14F-4D97-AF65-F5344CB8AC3E}">
        <p14:creationId xmlns:p14="http://schemas.microsoft.com/office/powerpoint/2010/main" val="171799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Calibri" panose="020F050202020403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5/29/2025</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Calibri" panose="020F0502020204030204" pitchFamily="34" charset="0"/>
              </a:defRPr>
            </a:lvl1pPr>
          </a:lstStyle>
          <a:p>
            <a:r>
              <a:rPr lang="en-US"/>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5/29/2025</a:t>
            </a:fld>
            <a:endParaRPr lang="en-US"/>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719" r:id="rId3"/>
    <p:sldLayoutId id="2147483720" r:id="rId4"/>
    <p:sldLayoutId id="2147483670" r:id="rId5"/>
    <p:sldLayoutId id="2147483674" r:id="rId6"/>
    <p:sldLayoutId id="2147483661" r:id="rId7"/>
    <p:sldLayoutId id="2147483676" r:id="rId8"/>
    <p:sldLayoutId id="2147483675" r:id="rId9"/>
    <p:sldLayoutId id="2147483677" r:id="rId10"/>
    <p:sldLayoutId id="2147483678" r:id="rId11"/>
    <p:sldLayoutId id="2147483679" r:id="rId12"/>
    <p:sldLayoutId id="2147483681" r:id="rId13"/>
    <p:sldLayoutId id="2147483682" r:id="rId14"/>
    <p:sldLayoutId id="2147483686" r:id="rId15"/>
    <p:sldLayoutId id="2147483663" r:id="rId16"/>
    <p:sldLayoutId id="2147483683" r:id="rId17"/>
    <p:sldLayoutId id="2147483685" r:id="rId18"/>
    <p:sldLayoutId id="2147483684" r:id="rId19"/>
    <p:sldLayoutId id="2147483680" r:id="rId20"/>
    <p:sldLayoutId id="2147483691" r:id="rId21"/>
    <p:sldLayoutId id="2147483692" r:id="rId22"/>
    <p:sldLayoutId id="2147483693" r:id="rId23"/>
    <p:sldLayoutId id="2147483694" r:id="rId24"/>
    <p:sldLayoutId id="2147483688" r:id="rId25"/>
    <p:sldLayoutId id="2147483687" r:id="rId26"/>
    <p:sldLayoutId id="2147483689" r:id="rId27"/>
    <p:sldLayoutId id="2147483690" r:id="rId28"/>
    <p:sldLayoutId id="2147483695" r:id="rId29"/>
    <p:sldLayoutId id="2147483696" r:id="rId30"/>
    <p:sldLayoutId id="2147483697" r:id="rId31"/>
    <p:sldLayoutId id="2147483698" r:id="rId32"/>
    <p:sldLayoutId id="2147483703" r:id="rId33"/>
    <p:sldLayoutId id="2147483704" r:id="rId34"/>
    <p:sldLayoutId id="2147483705" r:id="rId35"/>
    <p:sldLayoutId id="2147483706" r:id="rId36"/>
    <p:sldLayoutId id="2147483700" r:id="rId37"/>
    <p:sldLayoutId id="2147483699" r:id="rId38"/>
    <p:sldLayoutId id="2147483701" r:id="rId39"/>
    <p:sldLayoutId id="2147483702"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BF4273-1DD4-F191-D3E9-F042B386FE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F0B31-DBF7-4F31-9B5D-7EEE9856D648}" type="datetimeFigureOut">
              <a:rPr lang="en-US" smtClean="0"/>
              <a:t>5/29/2025</a:t>
            </a:fld>
            <a:endParaRPr lang="en-US"/>
          </a:p>
        </p:txBody>
      </p:sp>
      <p:sp>
        <p:nvSpPr>
          <p:cNvPr id="5" name="Footer Placeholder 4">
            <a:extLst>
              <a:ext uri="{FF2B5EF4-FFF2-40B4-BE49-F238E27FC236}">
                <a16:creationId xmlns:a16="http://schemas.microsoft.com/office/drawing/2014/main" id="{B96704F5-B182-F1B5-655B-EFA428C8E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17CE3B-6A0A-6D10-9BFF-EBE9C5B0E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2829A-C443-4A43-B2C7-2A8CB7ED57D4}" type="slidenum">
              <a:rPr lang="en-US" smtClean="0"/>
              <a:t>‹#›</a:t>
            </a:fld>
            <a:endParaRPr lang="en-US"/>
          </a:p>
        </p:txBody>
      </p:sp>
    </p:spTree>
    <p:extLst>
      <p:ext uri="{BB962C8B-B14F-4D97-AF65-F5344CB8AC3E}">
        <p14:creationId xmlns:p14="http://schemas.microsoft.com/office/powerpoint/2010/main" val="11757204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5FD4418E-FEFA-885B-57D4-B56FFE1F513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484" t="4228" r="894" b="638"/>
          <a:stretch/>
        </p:blipFill>
        <p:spPr>
          <a:xfrm>
            <a:off x="1" y="0"/>
            <a:ext cx="12188824" cy="6858000"/>
          </a:xfrm>
          <a:prstGeom prst="rect">
            <a:avLst/>
          </a:prstGeom>
        </p:spPr>
      </p:pic>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160083" y="5192567"/>
            <a:ext cx="5542796" cy="802716"/>
          </a:xfrm>
        </p:spPr>
        <p:txBody>
          <a:bodyPr>
            <a:normAutofit fontScale="77500" lnSpcReduction="20000"/>
          </a:bodyPr>
          <a:lstStyle/>
          <a:p>
            <a:r>
              <a:rPr lang="en-US" dirty="0"/>
              <a:t>Guide to financial success</a:t>
            </a:r>
          </a:p>
          <a:p>
            <a:r>
              <a:rPr lang="en-US" dirty="0"/>
              <a:t>Helen frays-jones </a:t>
            </a:r>
          </a:p>
          <a:p>
            <a:r>
              <a:rPr lang="en-US" dirty="0"/>
              <a:t>Meriwest Credit Union</a:t>
            </a:r>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133705" y="2804967"/>
            <a:ext cx="6270703" cy="2387600"/>
          </a:xfrm>
        </p:spPr>
        <p:txBody>
          <a:bodyPr/>
          <a:lstStyle/>
          <a:p>
            <a:r>
              <a:rPr lang="en-US" dirty="0"/>
              <a:t>Understanding taxes</a:t>
            </a:r>
          </a:p>
        </p:txBody>
      </p:sp>
      <p:pic>
        <p:nvPicPr>
          <p:cNvPr id="13" name="Picture 12" descr="A logo with orange and white letters&#10;&#10;Description automatically generated">
            <a:extLst>
              <a:ext uri="{FF2B5EF4-FFF2-40B4-BE49-F238E27FC236}">
                <a16:creationId xmlns:a16="http://schemas.microsoft.com/office/drawing/2014/main" id="{D0CACCF1-F6B1-DE4A-A85C-2E2E0D378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008" y="517049"/>
            <a:ext cx="2971800" cy="954243"/>
          </a:xfrm>
          <a:prstGeom prst="rect">
            <a:avLst/>
          </a:prstGeom>
        </p:spPr>
      </p:pic>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General guide to schedule</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5" name="Picture 4">
            <a:extLst>
              <a:ext uri="{FF2B5EF4-FFF2-40B4-BE49-F238E27FC236}">
                <a16:creationId xmlns:a16="http://schemas.microsoft.com/office/drawing/2014/main" id="{0FCB272B-8689-C1C2-2CA7-F59B0293AF1D}"/>
              </a:ext>
            </a:extLst>
          </p:cNvPr>
          <p:cNvPicPr>
            <a:picLocks noChangeAspect="1"/>
          </p:cNvPicPr>
          <p:nvPr/>
        </p:nvPicPr>
        <p:blipFill>
          <a:blip r:embed="rId3"/>
          <a:stretch>
            <a:fillRect/>
          </a:stretch>
        </p:blipFill>
        <p:spPr>
          <a:xfrm>
            <a:off x="1530046" y="1507066"/>
            <a:ext cx="5163271" cy="4725059"/>
          </a:xfrm>
          <a:prstGeom prst="rect">
            <a:avLst/>
          </a:prstGeom>
        </p:spPr>
      </p:pic>
    </p:spTree>
    <p:extLst>
      <p:ext uri="{BB962C8B-B14F-4D97-AF65-F5344CB8AC3E}">
        <p14:creationId xmlns:p14="http://schemas.microsoft.com/office/powerpoint/2010/main" val="339984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Form 1040</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8" name="Picture 7">
            <a:extLst>
              <a:ext uri="{FF2B5EF4-FFF2-40B4-BE49-F238E27FC236}">
                <a16:creationId xmlns:a16="http://schemas.microsoft.com/office/drawing/2014/main" id="{8D1601D6-B143-B184-4C49-C58F0275ACE7}"/>
              </a:ext>
            </a:extLst>
          </p:cNvPr>
          <p:cNvPicPr>
            <a:picLocks noChangeAspect="1"/>
          </p:cNvPicPr>
          <p:nvPr/>
        </p:nvPicPr>
        <p:blipFill>
          <a:blip r:embed="rId3"/>
          <a:stretch>
            <a:fillRect/>
          </a:stretch>
        </p:blipFill>
        <p:spPr>
          <a:xfrm>
            <a:off x="1530046" y="1507066"/>
            <a:ext cx="7020905" cy="5068007"/>
          </a:xfrm>
          <a:prstGeom prst="rect">
            <a:avLst/>
          </a:prstGeom>
        </p:spPr>
      </p:pic>
    </p:spTree>
    <p:extLst>
      <p:ext uri="{BB962C8B-B14F-4D97-AF65-F5344CB8AC3E}">
        <p14:creationId xmlns:p14="http://schemas.microsoft.com/office/powerpoint/2010/main" val="104329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Form 1040 continued - income</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5" name="Picture 4">
            <a:extLst>
              <a:ext uri="{FF2B5EF4-FFF2-40B4-BE49-F238E27FC236}">
                <a16:creationId xmlns:a16="http://schemas.microsoft.com/office/drawing/2014/main" id="{B6D36892-9C6F-64AF-4F84-7F90619D7900}"/>
              </a:ext>
            </a:extLst>
          </p:cNvPr>
          <p:cNvPicPr>
            <a:picLocks noChangeAspect="1"/>
          </p:cNvPicPr>
          <p:nvPr/>
        </p:nvPicPr>
        <p:blipFill>
          <a:blip r:embed="rId3"/>
          <a:stretch>
            <a:fillRect/>
          </a:stretch>
        </p:blipFill>
        <p:spPr>
          <a:xfrm>
            <a:off x="1530046" y="1507065"/>
            <a:ext cx="8440497" cy="4849283"/>
          </a:xfrm>
          <a:prstGeom prst="rect">
            <a:avLst/>
          </a:prstGeom>
        </p:spPr>
      </p:pic>
    </p:spTree>
    <p:extLst>
      <p:ext uri="{BB962C8B-B14F-4D97-AF65-F5344CB8AC3E}">
        <p14:creationId xmlns:p14="http://schemas.microsoft.com/office/powerpoint/2010/main" val="1439414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Form 1040 – Page 2</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6" name="Picture 5">
            <a:extLst>
              <a:ext uri="{FF2B5EF4-FFF2-40B4-BE49-F238E27FC236}">
                <a16:creationId xmlns:a16="http://schemas.microsoft.com/office/drawing/2014/main" id="{F033DF3F-2BCD-5B90-8ECF-39F1E47865DD}"/>
              </a:ext>
            </a:extLst>
          </p:cNvPr>
          <p:cNvPicPr>
            <a:picLocks noChangeAspect="1"/>
          </p:cNvPicPr>
          <p:nvPr/>
        </p:nvPicPr>
        <p:blipFill>
          <a:blip r:embed="rId3"/>
          <a:stretch>
            <a:fillRect/>
          </a:stretch>
        </p:blipFill>
        <p:spPr>
          <a:xfrm>
            <a:off x="1530046" y="1507066"/>
            <a:ext cx="5313814" cy="4878723"/>
          </a:xfrm>
          <a:prstGeom prst="rect">
            <a:avLst/>
          </a:prstGeom>
        </p:spPr>
      </p:pic>
    </p:spTree>
    <p:extLst>
      <p:ext uri="{BB962C8B-B14F-4D97-AF65-F5344CB8AC3E}">
        <p14:creationId xmlns:p14="http://schemas.microsoft.com/office/powerpoint/2010/main" val="55325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Sample copy of w2</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5" name="Picture 4">
            <a:extLst>
              <a:ext uri="{FF2B5EF4-FFF2-40B4-BE49-F238E27FC236}">
                <a16:creationId xmlns:a16="http://schemas.microsoft.com/office/drawing/2014/main" id="{5ECBB659-3A66-E465-A938-0F62977628B5}"/>
              </a:ext>
            </a:extLst>
          </p:cNvPr>
          <p:cNvPicPr>
            <a:picLocks noChangeAspect="1"/>
          </p:cNvPicPr>
          <p:nvPr/>
        </p:nvPicPr>
        <p:blipFill>
          <a:blip r:embed="rId3"/>
          <a:stretch>
            <a:fillRect/>
          </a:stretch>
        </p:blipFill>
        <p:spPr>
          <a:xfrm>
            <a:off x="1430515" y="1435211"/>
            <a:ext cx="7068536" cy="4515480"/>
          </a:xfrm>
          <a:prstGeom prst="rect">
            <a:avLst/>
          </a:prstGeom>
        </p:spPr>
      </p:pic>
    </p:spTree>
    <p:extLst>
      <p:ext uri="{BB962C8B-B14F-4D97-AF65-F5344CB8AC3E}">
        <p14:creationId xmlns:p14="http://schemas.microsoft.com/office/powerpoint/2010/main" val="3940389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9" y="304104"/>
            <a:ext cx="10115219" cy="1002552"/>
          </a:xfrm>
        </p:spPr>
        <p:txBody>
          <a:bodyPr anchor="b">
            <a:normAutofit/>
          </a:bodyPr>
          <a:lstStyle/>
          <a:p>
            <a:r>
              <a:rPr lang="en-US" dirty="0"/>
              <a:t>Why Meriwest credit union?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pPr marL="285750" indent="-285750">
              <a:buFont typeface="Arial" panose="020B0604020202020204" pitchFamily="34" charset="0"/>
              <a:buChar char="•"/>
            </a:pPr>
            <a:r>
              <a:rPr lang="en-US" dirty="0"/>
              <a:t>-</a:t>
            </a:r>
            <a:r>
              <a:rPr lang="en-US" b="1" dirty="0"/>
              <a:t>Member-Owned and Operated</a:t>
            </a:r>
            <a:r>
              <a:rPr lang="en-US" dirty="0"/>
              <a:t>:</a:t>
            </a:r>
          </a:p>
          <a:p>
            <a:pPr marL="742950" lvl="1" indent="-285750">
              <a:buFont typeface="Arial" panose="020B0604020202020204" pitchFamily="34" charset="0"/>
              <a:buChar char="•"/>
            </a:pPr>
            <a:r>
              <a:rPr lang="en-US" dirty="0"/>
              <a:t>We are owned and controlled by our members, not share holders, which means decisions are made in the best interest of the members.</a:t>
            </a:r>
          </a:p>
          <a:p>
            <a:pPr marL="285750" indent="-285750">
              <a:buFont typeface="Arial" panose="020B0604020202020204" pitchFamily="34" charset="0"/>
              <a:buChar char="•"/>
            </a:pPr>
            <a:r>
              <a:rPr lang="en-US" b="1" dirty="0"/>
              <a:t>Lower Fees</a:t>
            </a:r>
            <a:r>
              <a:rPr lang="en-US" dirty="0"/>
              <a:t>: </a:t>
            </a:r>
          </a:p>
          <a:p>
            <a:pPr marL="742950" lvl="1" indent="-285750">
              <a:buFont typeface="Arial" panose="020B0604020202020204" pitchFamily="34" charset="0"/>
              <a:buChar char="•"/>
            </a:pPr>
            <a:r>
              <a:rPr lang="en-US" dirty="0"/>
              <a:t>We typically offer lower fees for services such as checking accounts, loans and overdrafts compared to banks.</a:t>
            </a:r>
          </a:p>
          <a:p>
            <a:pPr marL="285750" indent="-285750">
              <a:buFont typeface="Arial" panose="020B0604020202020204" pitchFamily="34" charset="0"/>
              <a:buChar char="•"/>
            </a:pPr>
            <a:r>
              <a:rPr lang="en-US" b="1" dirty="0"/>
              <a:t>Better Interest Rates</a:t>
            </a:r>
            <a:r>
              <a:rPr lang="en-US" dirty="0"/>
              <a:t>:</a:t>
            </a:r>
          </a:p>
          <a:p>
            <a:pPr marL="742950" lvl="1" indent="-285750">
              <a:buFont typeface="Arial" panose="020B0604020202020204" pitchFamily="34" charset="0"/>
              <a:buChar char="•"/>
            </a:pPr>
            <a:r>
              <a:rPr lang="en-US" dirty="0"/>
              <a:t>Members often enjoy higher interest rates on savings accounts and lower interest rates on loans making us a more cost-effective choice. </a:t>
            </a:r>
            <a:r>
              <a:rPr lang="en-US" b="1" dirty="0"/>
              <a:t>Our Premier Saving account pays as high as 5.0% APY. The best rate in the industry. </a:t>
            </a:r>
          </a:p>
          <a:p>
            <a:pPr marL="285750" indent="-285750">
              <a:buFont typeface="Arial" panose="020B0604020202020204" pitchFamily="34" charset="0"/>
              <a:buChar char="•"/>
            </a:pPr>
            <a:r>
              <a:rPr lang="en-US" b="1" dirty="0"/>
              <a:t>Personalized member Service</a:t>
            </a:r>
            <a:r>
              <a:rPr lang="en-US" dirty="0"/>
              <a:t>:</a:t>
            </a:r>
          </a:p>
          <a:p>
            <a:pPr marL="742950" lvl="1" indent="-285750">
              <a:buFont typeface="Arial" panose="020B0604020202020204" pitchFamily="34" charset="0"/>
              <a:buChar char="•"/>
            </a:pPr>
            <a:r>
              <a:rPr lang="en-US" dirty="0"/>
              <a:t>Profits made by Meriwest Credit Union are returned to the members in the form of reduced fees, higher savings rates, and improved services, rather than paid out in dividends to share holders.</a:t>
            </a:r>
          </a:p>
          <a:p>
            <a:pPr marL="285750" indent="-285750">
              <a:buFont typeface="Arial" panose="020B0604020202020204" pitchFamily="34" charset="0"/>
              <a:buChar char="•"/>
            </a:pPr>
            <a:r>
              <a:rPr lang="en-US" b="1" dirty="0"/>
              <a:t>Community Focus</a:t>
            </a:r>
            <a:r>
              <a:rPr lang="en-US" dirty="0"/>
              <a:t>:</a:t>
            </a:r>
          </a:p>
          <a:p>
            <a:pPr marL="742950" lvl="1" indent="-285750">
              <a:buFont typeface="Arial" panose="020B0604020202020204" pitchFamily="34" charset="0"/>
              <a:buChar char="•"/>
            </a:pPr>
            <a:r>
              <a:rPr lang="en-US" dirty="0"/>
              <a:t>We are committed to serving the local communities, often investing in local projects and providing financial literacy and support.</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7688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background&#10;&#10;Description automatically generated">
            <a:extLst>
              <a:ext uri="{FF2B5EF4-FFF2-40B4-BE49-F238E27FC236}">
                <a16:creationId xmlns:a16="http://schemas.microsoft.com/office/drawing/2014/main" id="{7C9BB0CD-5CD9-4E7D-F720-12B05149F31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4484" t="4228" r="894" b="638"/>
          <a:stretch/>
        </p:blipFill>
        <p:spPr>
          <a:xfrm>
            <a:off x="1" y="0"/>
            <a:ext cx="12188824" cy="6858000"/>
          </a:xfrm>
          <a:prstGeom prst="rect">
            <a:avLst/>
          </a:prstGeom>
        </p:spPr>
      </p:pic>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2939537" y="3031421"/>
            <a:ext cx="6312926" cy="795159"/>
          </a:xfrm>
        </p:spPr>
        <p:txBody>
          <a:bodyPr>
            <a:noAutofit/>
          </a:bodyPr>
          <a:lstStyle/>
          <a:p>
            <a:pPr algn="ctr"/>
            <a:r>
              <a:rPr lang="en-US" sz="7200">
                <a:solidFill>
                  <a:schemeClr val="bg1"/>
                </a:solidFill>
              </a:rPr>
              <a:t>Thank You</a:t>
            </a:r>
          </a:p>
        </p:txBody>
      </p:sp>
    </p:spTree>
    <p:extLst>
      <p:ext uri="{BB962C8B-B14F-4D97-AF65-F5344CB8AC3E}">
        <p14:creationId xmlns:p14="http://schemas.microsoft.com/office/powerpoint/2010/main" val="23595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Fairness and taxation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4" name="Content Placeholder 1">
            <a:extLst>
              <a:ext uri="{FF2B5EF4-FFF2-40B4-BE49-F238E27FC236}">
                <a16:creationId xmlns:a16="http://schemas.microsoft.com/office/drawing/2014/main" id="{13F5C5A7-D145-A750-D54E-D024789E0C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0046" y="1507066"/>
            <a:ext cx="73342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63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How to measure tax fairness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pPr marL="285750" indent="-285750">
              <a:buFont typeface="Arial" panose="020B0604020202020204" pitchFamily="34" charset="0"/>
              <a:buChar char="•"/>
            </a:pPr>
            <a:r>
              <a:rPr lang="en-US" sz="2800" b="1" dirty="0"/>
              <a:t>Ability to pay</a:t>
            </a:r>
          </a:p>
          <a:p>
            <a:pPr marL="285750" indent="-285750">
              <a:buFont typeface="Arial" panose="020B0604020202020204" pitchFamily="34" charset="0"/>
              <a:buChar char="•"/>
            </a:pPr>
            <a:r>
              <a:rPr lang="en-US" sz="2800" b="1" dirty="0"/>
              <a:t>Benefits Received</a:t>
            </a:r>
          </a:p>
          <a:p>
            <a:pPr marL="285750" indent="-285750">
              <a:buFont typeface="Arial" panose="020B0604020202020204" pitchFamily="34" charset="0"/>
              <a:buChar char="•"/>
            </a:pPr>
            <a:endParaRPr lang="en-US" sz="2800" b="1"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6" name="Content Placeholder 3">
            <a:extLst>
              <a:ext uri="{FF2B5EF4-FFF2-40B4-BE49-F238E27FC236}">
                <a16:creationId xmlns:a16="http://schemas.microsoft.com/office/drawing/2014/main" id="{B8562943-9E8B-FC88-DC89-CF160235BA7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30046" y="1507066"/>
            <a:ext cx="7388225" cy="4530725"/>
          </a:xfrm>
        </p:spPr>
      </p:pic>
      <p:pic>
        <p:nvPicPr>
          <p:cNvPr id="11" name="Picture 10">
            <a:extLst>
              <a:ext uri="{FF2B5EF4-FFF2-40B4-BE49-F238E27FC236}">
                <a16:creationId xmlns:a16="http://schemas.microsoft.com/office/drawing/2014/main" id="{FB892621-FA58-47B4-7B24-6CDFD0E2B99B}"/>
              </a:ext>
            </a:extLst>
          </p:cNvPr>
          <p:cNvPicPr>
            <a:picLocks noChangeAspect="1"/>
          </p:cNvPicPr>
          <p:nvPr/>
        </p:nvPicPr>
        <p:blipFill>
          <a:blip r:embed="rId4"/>
          <a:stretch>
            <a:fillRect/>
          </a:stretch>
        </p:blipFill>
        <p:spPr>
          <a:xfrm>
            <a:off x="4647807" y="1744925"/>
            <a:ext cx="5103166" cy="4292866"/>
          </a:xfrm>
          <a:prstGeom prst="rect">
            <a:avLst/>
          </a:prstGeom>
        </p:spPr>
      </p:pic>
    </p:spTree>
    <p:extLst>
      <p:ext uri="{BB962C8B-B14F-4D97-AF65-F5344CB8AC3E}">
        <p14:creationId xmlns:p14="http://schemas.microsoft.com/office/powerpoint/2010/main" val="23738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Taxes and benefits received</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4" name="Content Placeholder 3">
            <a:extLst>
              <a:ext uri="{FF2B5EF4-FFF2-40B4-BE49-F238E27FC236}">
                <a16:creationId xmlns:a16="http://schemas.microsoft.com/office/drawing/2014/main" id="{9C0918A3-DE59-5D31-B84F-70DAAC76F93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30046" y="1507066"/>
            <a:ext cx="6610350" cy="4530725"/>
          </a:xfrm>
        </p:spPr>
      </p:pic>
      <p:pic>
        <p:nvPicPr>
          <p:cNvPr id="9" name="Picture 8">
            <a:extLst>
              <a:ext uri="{FF2B5EF4-FFF2-40B4-BE49-F238E27FC236}">
                <a16:creationId xmlns:a16="http://schemas.microsoft.com/office/drawing/2014/main" id="{5DD31DE0-2EC6-6E55-CA8D-9999566FCDB8}"/>
              </a:ext>
            </a:extLst>
          </p:cNvPr>
          <p:cNvPicPr>
            <a:picLocks noChangeAspect="1"/>
          </p:cNvPicPr>
          <p:nvPr/>
        </p:nvPicPr>
        <p:blipFill>
          <a:blip r:embed="rId4"/>
          <a:stretch>
            <a:fillRect/>
          </a:stretch>
        </p:blipFill>
        <p:spPr>
          <a:xfrm>
            <a:off x="1530046" y="1507066"/>
            <a:ext cx="7182852" cy="4353533"/>
          </a:xfrm>
          <a:prstGeom prst="rect">
            <a:avLst/>
          </a:prstGeom>
        </p:spPr>
      </p:pic>
    </p:spTree>
    <p:extLst>
      <p:ext uri="{BB962C8B-B14F-4D97-AF65-F5344CB8AC3E}">
        <p14:creationId xmlns:p14="http://schemas.microsoft.com/office/powerpoint/2010/main" val="179738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regressive taxes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endParaRPr lang="en-US" sz="2400" b="1"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6" name="Picture 5">
            <a:extLst>
              <a:ext uri="{FF2B5EF4-FFF2-40B4-BE49-F238E27FC236}">
                <a16:creationId xmlns:a16="http://schemas.microsoft.com/office/drawing/2014/main" id="{A98C250B-C263-F778-01D8-E3DAA3CD9209}"/>
              </a:ext>
            </a:extLst>
          </p:cNvPr>
          <p:cNvPicPr>
            <a:picLocks noChangeAspect="1"/>
          </p:cNvPicPr>
          <p:nvPr/>
        </p:nvPicPr>
        <p:blipFill>
          <a:blip r:embed="rId3"/>
          <a:stretch>
            <a:fillRect/>
          </a:stretch>
        </p:blipFill>
        <p:spPr>
          <a:xfrm>
            <a:off x="1530046" y="1507066"/>
            <a:ext cx="6649378" cy="4601217"/>
          </a:xfrm>
          <a:prstGeom prst="rect">
            <a:avLst/>
          </a:prstGeom>
        </p:spPr>
      </p:pic>
    </p:spTree>
    <p:extLst>
      <p:ext uri="{BB962C8B-B14F-4D97-AF65-F5344CB8AC3E}">
        <p14:creationId xmlns:p14="http://schemas.microsoft.com/office/powerpoint/2010/main" val="206221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Progressive taxes</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pPr marL="285750" indent="-285750">
              <a:buFont typeface="Arial" panose="020B0604020202020204" pitchFamily="34" charset="0"/>
              <a:buChar char="•"/>
            </a:pPr>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5" name="Picture 4">
            <a:extLst>
              <a:ext uri="{FF2B5EF4-FFF2-40B4-BE49-F238E27FC236}">
                <a16:creationId xmlns:a16="http://schemas.microsoft.com/office/drawing/2014/main" id="{C40BE7E0-D5E9-5A7B-5744-DB512F5150A9}"/>
              </a:ext>
            </a:extLst>
          </p:cNvPr>
          <p:cNvPicPr>
            <a:picLocks noChangeAspect="1"/>
          </p:cNvPicPr>
          <p:nvPr/>
        </p:nvPicPr>
        <p:blipFill>
          <a:blip r:embed="rId3"/>
          <a:stretch>
            <a:fillRect/>
          </a:stretch>
        </p:blipFill>
        <p:spPr>
          <a:xfrm>
            <a:off x="1530046" y="1507066"/>
            <a:ext cx="6630325" cy="4610743"/>
          </a:xfrm>
          <a:prstGeom prst="rect">
            <a:avLst/>
          </a:prstGeom>
        </p:spPr>
      </p:pic>
    </p:spTree>
    <p:extLst>
      <p:ext uri="{BB962C8B-B14F-4D97-AF65-F5344CB8AC3E}">
        <p14:creationId xmlns:p14="http://schemas.microsoft.com/office/powerpoint/2010/main" val="1195699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Income tax</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pPr marL="285750" indent="-285750">
              <a:buFont typeface="Arial" panose="020B0604020202020204" pitchFamily="34" charset="0"/>
              <a:buChar char="•"/>
            </a:pPr>
            <a:r>
              <a:rPr lang="en-US" sz="2400" b="1" dirty="0"/>
              <a:t>When should you file?</a:t>
            </a:r>
          </a:p>
          <a:p>
            <a:pPr marL="742950" lvl="1" indent="-285750">
              <a:buFont typeface="Arial" panose="020B0604020202020204" pitchFamily="34" charset="0"/>
              <a:buChar char="•"/>
            </a:pPr>
            <a:r>
              <a:rPr lang="en-US" sz="2400" b="1" dirty="0"/>
              <a:t>File Form 1040 by April 15</a:t>
            </a:r>
            <a:r>
              <a:rPr lang="en-US" sz="2400" b="1" baseline="30000" dirty="0"/>
              <a:t>th</a:t>
            </a:r>
            <a:r>
              <a:rPr lang="en-US" sz="2400" b="1" dirty="0"/>
              <a:t>, 2026</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45587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Who should file for tax</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pPr marL="285750" indent="-285750">
              <a:buFont typeface="Arial" panose="020B0604020202020204" pitchFamily="34" charset="0"/>
              <a:buChar char="•"/>
            </a:pPr>
            <a:endParaRPr lang="en-US" dirty="0"/>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pic>
        <p:nvPicPr>
          <p:cNvPr id="5" name="Picture 4">
            <a:extLst>
              <a:ext uri="{FF2B5EF4-FFF2-40B4-BE49-F238E27FC236}">
                <a16:creationId xmlns:a16="http://schemas.microsoft.com/office/drawing/2014/main" id="{E4B6DF8E-AE58-8C92-DD96-C49B8615FA89}"/>
              </a:ext>
            </a:extLst>
          </p:cNvPr>
          <p:cNvPicPr>
            <a:picLocks noChangeAspect="1"/>
          </p:cNvPicPr>
          <p:nvPr/>
        </p:nvPicPr>
        <p:blipFill>
          <a:blip r:embed="rId3"/>
          <a:stretch>
            <a:fillRect/>
          </a:stretch>
        </p:blipFill>
        <p:spPr>
          <a:xfrm>
            <a:off x="1530046" y="1507066"/>
            <a:ext cx="7621064" cy="4667901"/>
          </a:xfrm>
          <a:prstGeom prst="rect">
            <a:avLst/>
          </a:prstGeom>
        </p:spPr>
      </p:pic>
    </p:spTree>
    <p:extLst>
      <p:ext uri="{BB962C8B-B14F-4D97-AF65-F5344CB8AC3E}">
        <p14:creationId xmlns:p14="http://schemas.microsoft.com/office/powerpoint/2010/main" val="281720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530046" y="339645"/>
            <a:ext cx="10115219" cy="1002552"/>
          </a:xfrm>
        </p:spPr>
        <p:txBody>
          <a:bodyPr anchor="b">
            <a:normAutofit/>
          </a:bodyPr>
          <a:lstStyle/>
          <a:p>
            <a:r>
              <a:rPr lang="en-US" dirty="0"/>
              <a:t>Form 1040 redesign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530047" y="1507066"/>
            <a:ext cx="10115221" cy="4849283"/>
          </a:xfrm>
        </p:spPr>
        <p:txBody>
          <a:bodyPr anchor="t">
            <a:normAutofit/>
          </a:bodyPr>
          <a:lstStyle/>
          <a:p>
            <a:pPr marL="285750" indent="-285750">
              <a:buFont typeface="Arial" panose="020B0604020202020204" pitchFamily="34" charset="0"/>
              <a:buChar char="•"/>
            </a:pPr>
            <a:r>
              <a:rPr lang="en-US" sz="2400" b="1" dirty="0"/>
              <a:t>Effective 2019 the redesigned Form 1040 should be used.</a:t>
            </a:r>
          </a:p>
          <a:p>
            <a:pPr marL="742950" lvl="1" indent="-285750">
              <a:buFont typeface="Arial" panose="020B0604020202020204" pitchFamily="34" charset="0"/>
              <a:buChar char="•"/>
            </a:pPr>
            <a:r>
              <a:rPr lang="en-US" sz="2400" dirty="0"/>
              <a:t>It has 6 new numbered schedules.</a:t>
            </a:r>
          </a:p>
          <a:p>
            <a:pPr marL="285750" indent="-285750">
              <a:buFont typeface="Arial" panose="020B0604020202020204" pitchFamily="34" charset="0"/>
              <a:buChar char="•"/>
            </a:pPr>
            <a:r>
              <a:rPr lang="en-US" sz="2400" b="1" dirty="0"/>
              <a:t>Most people will only need to file Form 1040 and none of the new numbered schedules.</a:t>
            </a:r>
          </a:p>
          <a:p>
            <a:pPr marL="742950" lvl="1" indent="-285750">
              <a:buFont typeface="Arial" panose="020B0604020202020204" pitchFamily="34" charset="0"/>
              <a:buChar char="•"/>
            </a:pPr>
            <a:r>
              <a:rPr lang="en-US" sz="2400" dirty="0"/>
              <a:t>If your return is more complicated, where you claim certain deductions or credits, or owe additional taxes, you will need to complete one of more of the numbered schedules.</a:t>
            </a:r>
          </a:p>
          <a:p>
            <a:pPr marL="285750" indent="-285750">
              <a:buFont typeface="Arial" panose="020B0604020202020204" pitchFamily="34" charset="0"/>
              <a:buChar char="•"/>
            </a:pPr>
            <a:r>
              <a:rPr lang="en-US" sz="2400" b="1" dirty="0"/>
              <a:t>If you e-file your return, you generally will not notice much of a change and the software you use will determine which schedule you need.</a:t>
            </a:r>
          </a:p>
        </p:txBody>
      </p:sp>
      <p:pic>
        <p:nvPicPr>
          <p:cNvPr id="2" name="Picture 1" descr="A blue and white background&#10;&#10;Description automatically generated">
            <a:extLst>
              <a:ext uri="{FF2B5EF4-FFF2-40B4-BE49-F238E27FC236}">
                <a16:creationId xmlns:a16="http://schemas.microsoft.com/office/drawing/2014/main" id="{A16C43A9-053D-68CB-9142-E3E609AA6EAF}"/>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2676" t="4228" r="38494" b="638"/>
          <a:stretch/>
        </p:blipFill>
        <p:spPr>
          <a:xfrm flipV="1">
            <a:off x="0" y="0"/>
            <a:ext cx="1137423" cy="6858000"/>
          </a:xfrm>
          <a:prstGeom prst="rect">
            <a:avLst/>
          </a:prstGeom>
        </p:spPr>
      </p:pic>
    </p:spTree>
    <p:extLst>
      <p:ext uri="{BB962C8B-B14F-4D97-AF65-F5344CB8AC3E}">
        <p14:creationId xmlns:p14="http://schemas.microsoft.com/office/powerpoint/2010/main" val="2384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ur Title goes Here" id="{216E2A47-1B33-481B-B469-F891BA0BB112}" vid="{A834A686-415F-444B-99EF-70560C1C6F1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7398842-3b55-4b5b-93c5-80ec8e00b1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610C2CD207F41A5DFF1B308640FD2" ma:contentTypeVersion="15" ma:contentTypeDescription="Create a new document." ma:contentTypeScope="" ma:versionID="26104744ccce528f76d8fd755caae48d">
  <xsd:schema xmlns:xsd="http://www.w3.org/2001/XMLSchema" xmlns:xs="http://www.w3.org/2001/XMLSchema" xmlns:p="http://schemas.microsoft.com/office/2006/metadata/properties" xmlns:ns3="77398842-3b55-4b5b-93c5-80ec8e00b16d" xmlns:ns4="968903c9-7e2e-42cf-8d9e-1abffcb4f196" targetNamespace="http://schemas.microsoft.com/office/2006/metadata/properties" ma:root="true" ma:fieldsID="1f3ffef86fff0fc22559b96cc5e1fefb" ns3:_="" ns4:_="">
    <xsd:import namespace="77398842-3b55-4b5b-93c5-80ec8e00b16d"/>
    <xsd:import namespace="968903c9-7e2e-42cf-8d9e-1abffcb4f1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GenerationTime" minOccurs="0"/>
                <xsd:element ref="ns3:MediaServiceEventHashCode" minOccurs="0"/>
                <xsd:element ref="ns3:MediaServiceSearchPropertie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98842-3b55-4b5b-93c5-80ec8e00b1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8903c9-7e2e-42cf-8d9e-1abffcb4f19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9C856-0F35-4447-B2DB-9C300D0398EA}">
  <ds:schemaRefs>
    <ds:schemaRef ds:uri="http://purl.org/dc/elements/1.1/"/>
    <ds:schemaRef ds:uri="http://www.w3.org/XML/1998/namespace"/>
    <ds:schemaRef ds:uri="http://schemas.microsoft.com/office/2006/metadata/properties"/>
    <ds:schemaRef ds:uri="77398842-3b55-4b5b-93c5-80ec8e00b16d"/>
    <ds:schemaRef ds:uri="http://schemas.microsoft.com/office/2006/documentManagement/types"/>
    <ds:schemaRef ds:uri="968903c9-7e2e-42cf-8d9e-1abffcb4f196"/>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E1D529C-A67B-48D3-9116-59C5092C7C6D}">
  <ds:schemaRefs>
    <ds:schemaRef ds:uri="http://schemas.microsoft.com/sharepoint/v3/contenttype/forms"/>
  </ds:schemaRefs>
</ds:datastoreItem>
</file>

<file path=customXml/itemProps3.xml><?xml version="1.0" encoding="utf-8"?>
<ds:datastoreItem xmlns:ds="http://schemas.openxmlformats.org/officeDocument/2006/customXml" ds:itemID="{EDA2BB1E-7F84-4C84-8284-0B8AA430138E}">
  <ds:schemaRefs>
    <ds:schemaRef ds:uri="77398842-3b55-4b5b-93c5-80ec8e00b16d"/>
    <ds:schemaRef ds:uri="968903c9-7e2e-42cf-8d9e-1abffcb4f1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Modern clean sophisticated presentation</Template>
  <TotalTime>177</TotalTime>
  <Words>338</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Speak Pro</vt:lpstr>
      <vt:lpstr>Office Theme</vt:lpstr>
      <vt:lpstr>Custom Design</vt:lpstr>
      <vt:lpstr>Understanding taxes</vt:lpstr>
      <vt:lpstr>Fairness and taxation</vt:lpstr>
      <vt:lpstr>How to measure tax fairness</vt:lpstr>
      <vt:lpstr>Taxes and benefits received</vt:lpstr>
      <vt:lpstr>regressive taxes</vt:lpstr>
      <vt:lpstr>Progressive taxes</vt:lpstr>
      <vt:lpstr>Income tax</vt:lpstr>
      <vt:lpstr>Who should file for tax</vt:lpstr>
      <vt:lpstr>Form 1040 redesign</vt:lpstr>
      <vt:lpstr>General guide to schedule</vt:lpstr>
      <vt:lpstr>Form 1040</vt:lpstr>
      <vt:lpstr>Form 1040 continued - income</vt:lpstr>
      <vt:lpstr>Form 1040 – Page 2</vt:lpstr>
      <vt:lpstr>Sample copy of w2</vt:lpstr>
      <vt:lpstr>Why Meriwest credit union?</vt:lpstr>
      <vt:lpstr>Thank You</vt:lpstr>
    </vt:vector>
  </TitlesOfParts>
  <Company>Meriwest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goes Here</dc:title>
  <dc:creator>Brooks Bogle</dc:creator>
  <cp:lastModifiedBy>Amjad Elias</cp:lastModifiedBy>
  <cp:revision>3</cp:revision>
  <dcterms:created xsi:type="dcterms:W3CDTF">2024-02-02T22:33:38Z</dcterms:created>
  <dcterms:modified xsi:type="dcterms:W3CDTF">2025-05-29T17:07:59Z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0x010100147610C2CD207F41A5DFF1B308640FD2</vt:lpwstr>
  </property>
  <property fmtid="{D5CDD505-2E9C-101B-9397-08002B2CF9AE}" pid="3" name="MSIP_Label_e0a4d0a4-07b7-48cd-b072-a566981294dc_Enabled">
    <vt:lpwstr>true</vt:lpwstr>
  </property>
  <property fmtid="{D5CDD505-2E9C-101B-9397-08002B2CF9AE}" pid="4" name="MSIP_Label_e0a4d0a4-07b7-48cd-b072-a566981294dc_SetDate">
    <vt:lpwstr>2025-01-29T23:36:53Z</vt:lpwstr>
  </property>
  <property fmtid="{D5CDD505-2E9C-101B-9397-08002B2CF9AE}" pid="5" name="MSIP_Label_e0a4d0a4-07b7-48cd-b072-a566981294dc_Method">
    <vt:lpwstr>Privileged</vt:lpwstr>
  </property>
  <property fmtid="{D5CDD505-2E9C-101B-9397-08002B2CF9AE}" pid="6" name="MSIP_Label_e0a4d0a4-07b7-48cd-b072-a566981294dc_Name">
    <vt:lpwstr>defa4170-0d19-0005-0004-bc88714345d2</vt:lpwstr>
  </property>
  <property fmtid="{D5CDD505-2E9C-101B-9397-08002B2CF9AE}" pid="7" name="MSIP_Label_e0a4d0a4-07b7-48cd-b072-a566981294dc_SiteId">
    <vt:lpwstr>e470c07c-20d2-4c47-8cc6-fac65cf80428</vt:lpwstr>
  </property>
  <property fmtid="{D5CDD505-2E9C-101B-9397-08002B2CF9AE}" pid="8" name="MSIP_Label_e0a4d0a4-07b7-48cd-b072-a566981294dc_ActionId">
    <vt:lpwstr>fc10e369-0b92-434c-a755-81c9fc8a5c9c</vt:lpwstr>
  </property>
  <property fmtid="{D5CDD505-2E9C-101B-9397-08002B2CF9AE}" pid="9" name="MSIP_Label_e0a4d0a4-07b7-48cd-b072-a566981294dc_ContentBits">
    <vt:lpwstr>0</vt:lpwstr>
  </property>
  <property fmtid="{D5CDD505-2E9C-101B-9397-08002B2CF9AE}" pid="10" name="MSIP_Label_e0a4d0a4-07b7-48cd-b072-a566981294dc_Tag">
    <vt:lpwstr>50, 0, 1, 1</vt:lpwstr>
  </property>
</Properties>
</file>