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7" r:id="rId2"/>
  </p:sldMasterIdLst>
  <p:handoutMasterIdLst>
    <p:handoutMasterId r:id="rId37"/>
  </p:handoutMasterIdLst>
  <p:sldIdLst>
    <p:sldId id="375" r:id="rId3"/>
    <p:sldId id="305" r:id="rId4"/>
    <p:sldId id="406" r:id="rId5"/>
    <p:sldId id="412" r:id="rId6"/>
    <p:sldId id="392" r:id="rId7"/>
    <p:sldId id="315" r:id="rId8"/>
    <p:sldId id="414" r:id="rId9"/>
    <p:sldId id="413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9" r:id="rId24"/>
    <p:sldId id="428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1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3A"/>
    <a:srgbClr val="2B54A1"/>
    <a:srgbClr val="FF802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993" autoAdjust="0"/>
  </p:normalViewPr>
  <p:slideViewPr>
    <p:cSldViewPr snapToGrid="0" snapToObjects="1">
      <p:cViewPr varScale="1">
        <p:scale>
          <a:sx n="118" d="100"/>
          <a:sy n="118" d="100"/>
        </p:scale>
        <p:origin x="114" y="216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6" y="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6/9/2025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3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6/9/2025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02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A609-BDEB-9E9E-6D5A-56CC15821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88297-EBFC-213F-E346-770C00569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EE729-2895-F408-AC8A-917F7477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D390-90A2-D306-0AEB-159B023C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43A6E-38F4-83A4-439D-CF3D7B7E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65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91CA-A24F-AA14-25E5-51C37D60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68C0-43A1-3615-C549-549FDA9E2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E20C-BE7F-7386-B098-6F9CF52B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FEE7-73A1-0066-3EB1-2ED2057C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20347-77A7-135B-AA16-67A65499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45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5101-2E6C-8C49-FF17-0088D9F38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663AA-08CB-4DCC-32E0-EE7C20F22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49DFE-C20C-8516-19AB-3FCA7EE4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684C8-211F-E5C6-F8A6-4A748374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A78EB-E0AC-03D3-C9A0-BCF5F7E4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8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92BB-7134-D5D9-5053-32EC3960D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EB89-C1A7-22F6-74AD-BCB47B4CE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063656-C88C-7C7C-7740-0CBD94524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6A85F-5F76-7584-9D79-1E26E41A0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B424-D91F-277A-D976-88B107A6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9D02-CD5D-5482-8F34-B4D031D78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2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D041-2E6D-0F28-289E-E3D2D2564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59E91-43F9-4089-FAB5-C919D1F23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34FA1-88E3-EEE8-D9CE-8FB5F0108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D45D5-DAFE-CBAE-A2C0-FDEABEA12A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D8CC7-97D0-3941-1892-25018870A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58410-951A-1261-D77A-99D338D0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278535-4FD4-1862-540F-7EF9DF2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06185-8E20-2CCB-0F09-3604B272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92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6B53-6C8F-E52A-608E-831F28AD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C2E240-C852-9DD6-FAE1-F44D1CD00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A9838-0DEA-5AE5-DC00-CC612752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09B2D-BAF7-1147-739E-ACC8A3BA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0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E4E64-F0C9-CDC6-B844-3F79E7F93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F469C-2EC0-328F-6DB7-8E0603195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45C55-62F0-27F8-5198-EA3968C0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0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2DC0-B0EA-851C-5B08-9A914EFA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DD5C-4E6D-14CF-FFB8-14D43F48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3A740-052A-7ED0-54F5-70070081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FE90C-7214-0603-E9B9-F7133709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F1D20-35FF-0690-EFD0-539C6C0AE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823C6-00DA-943B-0758-E4AE918D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75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FAB5D-2144-33DF-3FCD-2DAEC04BF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FDA7A-F323-4B41-8CFE-E42DF6688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3C4F4-6EC9-4184-F8AD-69C314E63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B9D96-CC99-24F3-AF17-E21C98E8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EACFF-19BF-9C13-DFF1-C7632845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D18DF-0C9A-59E0-020A-FA6E8996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8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C362371-13E9-2A0C-6919-D266BA3469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D7AD-1D6F-C157-EFE9-AC3017F0A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50ED2-6B1A-6B69-358D-925E227E9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FEF8-A048-5E77-46EF-3E4E369C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1F68B-F52B-23F7-C6CB-A8CB6E42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5E661-C337-C662-5E71-83F23176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24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DAE37-0019-2EB1-F045-B844BAB2B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A9E88-1E56-FB16-03A2-6223DCCF0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3048-7A7B-331F-318A-F15E335F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A166-023D-8775-7DC4-20F747A0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84E9F-302F-B9AB-80D9-696B2C861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6824-A55C-4F44-B9CB-109B027241D7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719" r:id="rId3"/>
    <p:sldLayoutId id="2147483720" r:id="rId4"/>
    <p:sldLayoutId id="2147483670" r:id="rId5"/>
    <p:sldLayoutId id="2147483674" r:id="rId6"/>
    <p:sldLayoutId id="2147483661" r:id="rId7"/>
    <p:sldLayoutId id="2147483676" r:id="rId8"/>
    <p:sldLayoutId id="2147483675" r:id="rId9"/>
    <p:sldLayoutId id="2147483677" r:id="rId10"/>
    <p:sldLayoutId id="2147483678" r:id="rId11"/>
    <p:sldLayoutId id="2147483679" r:id="rId12"/>
    <p:sldLayoutId id="2147483681" r:id="rId13"/>
    <p:sldLayoutId id="2147483682" r:id="rId14"/>
    <p:sldLayoutId id="2147483686" r:id="rId15"/>
    <p:sldLayoutId id="2147483663" r:id="rId16"/>
    <p:sldLayoutId id="2147483683" r:id="rId17"/>
    <p:sldLayoutId id="2147483685" r:id="rId18"/>
    <p:sldLayoutId id="2147483684" r:id="rId19"/>
    <p:sldLayoutId id="2147483680" r:id="rId20"/>
    <p:sldLayoutId id="2147483691" r:id="rId21"/>
    <p:sldLayoutId id="2147483692" r:id="rId22"/>
    <p:sldLayoutId id="2147483693" r:id="rId23"/>
    <p:sldLayoutId id="2147483694" r:id="rId24"/>
    <p:sldLayoutId id="2147483688" r:id="rId25"/>
    <p:sldLayoutId id="2147483687" r:id="rId26"/>
    <p:sldLayoutId id="2147483689" r:id="rId27"/>
    <p:sldLayoutId id="2147483690" r:id="rId28"/>
    <p:sldLayoutId id="2147483695" r:id="rId29"/>
    <p:sldLayoutId id="2147483696" r:id="rId30"/>
    <p:sldLayoutId id="2147483697" r:id="rId31"/>
    <p:sldLayoutId id="2147483698" r:id="rId32"/>
    <p:sldLayoutId id="2147483703" r:id="rId33"/>
    <p:sldLayoutId id="2147483704" r:id="rId34"/>
    <p:sldLayoutId id="2147483705" r:id="rId35"/>
    <p:sldLayoutId id="2147483706" r:id="rId36"/>
    <p:sldLayoutId id="2147483700" r:id="rId37"/>
    <p:sldLayoutId id="2147483699" r:id="rId38"/>
    <p:sldLayoutId id="2147483701" r:id="rId39"/>
    <p:sldLayoutId id="2147483702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F4273-1DD4-F191-D3E9-F042B386F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F0B31-DBF7-4F31-9B5D-7EEE9856D648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704F5-B182-F1B5-655B-EFA428C8E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7CE3B-6A0A-6D10-9BFF-EBE9C5B0E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2829A-C443-4A43-B2C7-2A8CB7ED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hoenixhouse.org/news-and-views/our-perspectives/top-five-myths-about-alcohol/&amp;ei=4v9UVbaTHYa5oQTT3YGgAw&amp;bvm=bv.93564037,d.cGU&amp;psig=AFQjCNGrsNSrl0rsPE8eFPBbjIkTeKZhBQ&amp;ust=1431720271542675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ditkarm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annualcreditrepor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ditkarma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uact=8&amp;ved=0ahUKEwip95SD2cjLAhUI1GMKHSoEAvsQjRwIBw&amp;url=http://www.experian.com/blogs/news/2014/03/30/court-ventures/&amp;psig=AFQjCNHarkwkif4d3F47Cgpnq_NFZpgBzQ&amp;ust=1458337587491049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imgkid.com/fico-credit-score.shtml&amp;ei=av9UVYy9LsenoQSj2IGoCQ&amp;bvm=bv.93564037,d.cGU&amp;psig=AFQjCNHGn2T5DvTaf_pcah4iMDUc13fpTQ&amp;ust=143172015320694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ransunion.com/" TargetMode="External"/><Relationship Id="rId5" Type="http://schemas.openxmlformats.org/officeDocument/2006/relationships/hyperlink" Target="http://www.experian.com/" TargetMode="External"/><Relationship Id="rId4" Type="http://schemas.openxmlformats.org/officeDocument/2006/relationships/hyperlink" Target="http://www.consumer.gov.idtheft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705" y="2804967"/>
            <a:ext cx="6270703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ABC’s of credit &amp; Improving your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credit score</a:t>
            </a:r>
          </a:p>
        </p:txBody>
      </p:sp>
      <p:pic>
        <p:nvPicPr>
          <p:cNvPr id="13" name="Picture 12" descr="A logo with orange and white letters&#10;&#10;Description automatically generated">
            <a:extLst>
              <a:ext uri="{FF2B5EF4-FFF2-40B4-BE49-F238E27FC236}">
                <a16:creationId xmlns:a16="http://schemas.microsoft.com/office/drawing/2014/main" id="{D0CACCF1-F6B1-DE4A-A85C-2E2E0D378B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08" y="517049"/>
            <a:ext cx="2971800" cy="95424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17CDA-43EB-54D4-F4C7-193E2C9D72B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73008" y="5286196"/>
            <a:ext cx="4179375" cy="878934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It’s not your money.</a:t>
            </a:r>
          </a:p>
          <a:p>
            <a:r>
              <a:rPr lang="en-US" dirty="0">
                <a:latin typeface="Century Gothic" panose="020B0502020202020204" pitchFamily="34" charset="0"/>
              </a:rPr>
              <a:t>You’re borrowing it.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25782E6A-9A66-F130-4B59-AC274872E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80" y="712509"/>
            <a:ext cx="35814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D1487AAC-1AC7-A3E1-4C3B-62491990B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851" y="3400224"/>
            <a:ext cx="3290453" cy="2067120"/>
          </a:xfrm>
          <a:prstGeom prst="rect">
            <a:avLst/>
          </a:prstGeom>
        </p:spPr>
      </p:pic>
      <p:pic>
        <p:nvPicPr>
          <p:cNvPr id="15" name="Picture 14" descr="A close-up of a credit card&#10;&#10;AI-generated content may be incorrect.">
            <a:extLst>
              <a:ext uri="{FF2B5EF4-FFF2-40B4-BE49-F238E27FC236}">
                <a16:creationId xmlns:a16="http://schemas.microsoft.com/office/drawing/2014/main" id="{880849C7-E459-9E3C-4C23-A82D9074F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841" y="4319101"/>
            <a:ext cx="3290454" cy="20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AAC0F-BCB0-11C4-5E9F-10C26208C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096138F1-1A29-8BFC-A9CB-A9FE09910E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45D183-12DE-D80B-87E1-B582403EE0E2}"/>
              </a:ext>
            </a:extLst>
          </p:cNvPr>
          <p:cNvSpPr txBox="1"/>
          <p:nvPr/>
        </p:nvSpPr>
        <p:spPr>
          <a:xfrm>
            <a:off x="2084895" y="603315"/>
            <a:ext cx="802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Myths of Credit</a:t>
            </a:r>
          </a:p>
        </p:txBody>
      </p:sp>
      <p:pic>
        <p:nvPicPr>
          <p:cNvPr id="2" name="Picture 2" descr="http://1ec3qk2gowcy3luxr31yisiwjdm.wpengine.netdna-cdn.com/wp-content/uploads/2015/04/myth-v-truth.jpg">
            <a:hlinkClick r:id="rId3"/>
            <a:extLst>
              <a:ext uri="{FF2B5EF4-FFF2-40B4-BE49-F238E27FC236}">
                <a16:creationId xmlns:a16="http://schemas.microsoft.com/office/drawing/2014/main" id="{26B2E6DB-24EE-77EC-84FE-7EE1217C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21" y="2443565"/>
            <a:ext cx="4967158" cy="38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26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70761-5D30-F62D-333A-773177037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EFEBA080-07FB-49CD-FA17-DA40DC932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36C240-2865-A885-97A0-077E0A542B48}"/>
              </a:ext>
            </a:extLst>
          </p:cNvPr>
          <p:cNvSpPr txBox="1"/>
          <p:nvPr/>
        </p:nvSpPr>
        <p:spPr>
          <a:xfrm>
            <a:off x="2084895" y="603315"/>
            <a:ext cx="802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Myth #1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B30C3-3744-6C69-A51B-75A1A1025115}"/>
              </a:ext>
            </a:extLst>
          </p:cNvPr>
          <p:cNvSpPr txBox="1"/>
          <p:nvPr/>
        </p:nvSpPr>
        <p:spPr>
          <a:xfrm>
            <a:off x="1547568" y="2644170"/>
            <a:ext cx="9096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Lenders will judge me based on my credit score alone.</a:t>
            </a:r>
          </a:p>
        </p:txBody>
      </p:sp>
    </p:spTree>
    <p:extLst>
      <p:ext uri="{BB962C8B-B14F-4D97-AF65-F5344CB8AC3E}">
        <p14:creationId xmlns:p14="http://schemas.microsoft.com/office/powerpoint/2010/main" val="24971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B9B5E-F585-2FDA-C0E6-CFC4D5713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37021DAB-A4AB-113F-BC4F-08E027D531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5CEB8C-7B11-9D9B-35EE-5ACB77064E92}"/>
              </a:ext>
            </a:extLst>
          </p:cNvPr>
          <p:cNvSpPr txBox="1"/>
          <p:nvPr/>
        </p:nvSpPr>
        <p:spPr>
          <a:xfrm>
            <a:off x="4949072" y="578684"/>
            <a:ext cx="2293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Truth #1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94565-053C-7734-6BC5-E6C19CD6EA7D}"/>
              </a:ext>
            </a:extLst>
          </p:cNvPr>
          <p:cNvSpPr txBox="1"/>
          <p:nvPr/>
        </p:nvSpPr>
        <p:spPr>
          <a:xfrm>
            <a:off x="694442" y="1990945"/>
            <a:ext cx="10803117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 credit score is an important factor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Lenders also look at factors such as your: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Debt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Income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Employment history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Consistent address history</a:t>
            </a:r>
          </a:p>
        </p:txBody>
      </p:sp>
    </p:spTree>
    <p:extLst>
      <p:ext uri="{BB962C8B-B14F-4D97-AF65-F5344CB8AC3E}">
        <p14:creationId xmlns:p14="http://schemas.microsoft.com/office/powerpoint/2010/main" val="16984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931F2-AF9B-F8D7-6FDA-694C61D40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1BB3BD3B-2F52-F7B3-34A7-761386CB80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5F7B65-3CC8-4CEC-8C77-6CD18AD99C15}"/>
              </a:ext>
            </a:extLst>
          </p:cNvPr>
          <p:cNvSpPr txBox="1"/>
          <p:nvPr/>
        </p:nvSpPr>
        <p:spPr>
          <a:xfrm>
            <a:off x="2084895" y="603315"/>
            <a:ext cx="802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Myth 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2DB0A-4E89-1A19-856E-D7F0B7C1D8D1}"/>
              </a:ext>
            </a:extLst>
          </p:cNvPr>
          <p:cNvSpPr txBox="1"/>
          <p:nvPr/>
        </p:nvSpPr>
        <p:spPr>
          <a:xfrm>
            <a:off x="1094295" y="2644170"/>
            <a:ext cx="1000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If I get a divorce, my spouse will be responsible for all our debt.</a:t>
            </a:r>
          </a:p>
        </p:txBody>
      </p:sp>
    </p:spTree>
    <p:extLst>
      <p:ext uri="{BB962C8B-B14F-4D97-AF65-F5344CB8AC3E}">
        <p14:creationId xmlns:p14="http://schemas.microsoft.com/office/powerpoint/2010/main" val="20619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4AA66-7E57-9245-E6C6-D0C920F89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6687E4C7-6D68-D0BD-BF43-41E5285D8DE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F946D1-C777-3FBE-1411-E02505DD0CBF}"/>
              </a:ext>
            </a:extLst>
          </p:cNvPr>
          <p:cNvSpPr txBox="1"/>
          <p:nvPr/>
        </p:nvSpPr>
        <p:spPr>
          <a:xfrm>
            <a:off x="4949072" y="578684"/>
            <a:ext cx="2293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Truth #2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EFA4DF-DC1B-B5E8-626D-0070D29AE5FD}"/>
              </a:ext>
            </a:extLst>
          </p:cNvPr>
          <p:cNvSpPr txBox="1"/>
          <p:nvPr/>
        </p:nvSpPr>
        <p:spPr>
          <a:xfrm>
            <a:off x="690831" y="1743970"/>
            <a:ext cx="1080311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California is a community property state.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 spouse can be liable for debts entered into by the other spouse during the marriage, even if they were not aware of them.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In these states, debts entered during marriage are considered community debts, and both spouses can be liable.</a:t>
            </a:r>
          </a:p>
        </p:txBody>
      </p:sp>
    </p:spTree>
    <p:extLst>
      <p:ext uri="{BB962C8B-B14F-4D97-AF65-F5344CB8AC3E}">
        <p14:creationId xmlns:p14="http://schemas.microsoft.com/office/powerpoint/2010/main" val="113292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4F11FF-9E25-ACB3-E4B3-D44AFE303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C25F8876-3BAA-897C-26EA-AFAB1D347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DF36F9-CCA0-A946-9349-FDD015A7DB07}"/>
              </a:ext>
            </a:extLst>
          </p:cNvPr>
          <p:cNvSpPr txBox="1"/>
          <p:nvPr/>
        </p:nvSpPr>
        <p:spPr>
          <a:xfrm>
            <a:off x="2084895" y="603315"/>
            <a:ext cx="802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Myth 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91986-D36B-FD3E-8EDF-DC5A827B900B}"/>
              </a:ext>
            </a:extLst>
          </p:cNvPr>
          <p:cNvSpPr txBox="1"/>
          <p:nvPr/>
        </p:nvSpPr>
        <p:spPr>
          <a:xfrm>
            <a:off x="1094295" y="2274838"/>
            <a:ext cx="100034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It doesn’t matter how high my credit card balances are, if I make my payments on time.</a:t>
            </a:r>
          </a:p>
        </p:txBody>
      </p:sp>
    </p:spTree>
    <p:extLst>
      <p:ext uri="{BB962C8B-B14F-4D97-AF65-F5344CB8AC3E}">
        <p14:creationId xmlns:p14="http://schemas.microsoft.com/office/powerpoint/2010/main" val="407544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D83AE-4207-44B6-DBEA-BA346C8D6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7FC7282-0AAE-10E9-CDEF-DF7620C95D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0718B-BF14-C2B3-C0A6-4848D76E2BA6}"/>
              </a:ext>
            </a:extLst>
          </p:cNvPr>
          <p:cNvSpPr txBox="1"/>
          <p:nvPr/>
        </p:nvSpPr>
        <p:spPr>
          <a:xfrm>
            <a:off x="4949072" y="578684"/>
            <a:ext cx="2293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Truth #3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9FBFA-3721-E5A7-0E34-2C48B3BDE48A}"/>
              </a:ext>
            </a:extLst>
          </p:cNvPr>
          <p:cNvSpPr txBox="1"/>
          <p:nvPr/>
        </p:nvSpPr>
        <p:spPr>
          <a:xfrm>
            <a:off x="694442" y="2236366"/>
            <a:ext cx="10803117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Maxed-out credit cards are viewed as a negative item. (Amounts Owed = 30%)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Try to keep balances below 30% of your available credit.</a:t>
            </a:r>
          </a:p>
        </p:txBody>
      </p:sp>
    </p:spTree>
    <p:extLst>
      <p:ext uri="{BB962C8B-B14F-4D97-AF65-F5344CB8AC3E}">
        <p14:creationId xmlns:p14="http://schemas.microsoft.com/office/powerpoint/2010/main" val="265048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E22DD-D424-D1D1-BA6A-9513DAD5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CF9E3FA8-29E6-DCFB-7D23-4C2B0CC5EA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C68EE-42BE-F015-FB90-60DC408E4DF1}"/>
              </a:ext>
            </a:extLst>
          </p:cNvPr>
          <p:cNvSpPr txBox="1"/>
          <p:nvPr/>
        </p:nvSpPr>
        <p:spPr>
          <a:xfrm>
            <a:off x="2084895" y="603315"/>
            <a:ext cx="80222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Myth #4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037A4-CAC0-241E-891B-A6F10E5A873C}"/>
              </a:ext>
            </a:extLst>
          </p:cNvPr>
          <p:cNvSpPr txBox="1"/>
          <p:nvPr/>
        </p:nvSpPr>
        <p:spPr>
          <a:xfrm>
            <a:off x="1094295" y="2644170"/>
            <a:ext cx="1000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I should close out old accounts that I don’t really use anymore.</a:t>
            </a:r>
          </a:p>
        </p:txBody>
      </p:sp>
    </p:spTree>
    <p:extLst>
      <p:ext uri="{BB962C8B-B14F-4D97-AF65-F5344CB8AC3E}">
        <p14:creationId xmlns:p14="http://schemas.microsoft.com/office/powerpoint/2010/main" val="42414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F7966-EA63-D0D7-9181-E1366445A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9D6715F8-691F-6B3A-9EBE-5D4A54271A0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E5DAF0-C957-3181-5BDF-2ACD6D795963}"/>
              </a:ext>
            </a:extLst>
          </p:cNvPr>
          <p:cNvSpPr txBox="1"/>
          <p:nvPr/>
        </p:nvSpPr>
        <p:spPr>
          <a:xfrm>
            <a:off x="4949072" y="578684"/>
            <a:ext cx="2293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Truth #4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47828-2491-7C1C-FB65-815827C7C2F1}"/>
              </a:ext>
            </a:extLst>
          </p:cNvPr>
          <p:cNvSpPr txBox="1"/>
          <p:nvPr/>
        </p:nvSpPr>
        <p:spPr>
          <a:xfrm>
            <a:off x="694442" y="1535808"/>
            <a:ext cx="1080311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Those old accounts show nice long payment histories.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They positively add to your credit. (Length of Credit History = 15%)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Your score is based on both positive and negative credit.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Keep them open and use them every six months or so just to keep them active.</a:t>
            </a:r>
          </a:p>
        </p:txBody>
      </p:sp>
    </p:spTree>
    <p:extLst>
      <p:ext uri="{BB962C8B-B14F-4D97-AF65-F5344CB8AC3E}">
        <p14:creationId xmlns:p14="http://schemas.microsoft.com/office/powerpoint/2010/main" val="26916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8E4A61-2C99-8E27-DC89-1C1CEE65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C7A837CA-46E4-EDA3-7253-C852C5E87D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DDD56E-7824-AEE2-C39B-D1592BFD5500}"/>
              </a:ext>
            </a:extLst>
          </p:cNvPr>
          <p:cNvSpPr txBox="1"/>
          <p:nvPr/>
        </p:nvSpPr>
        <p:spPr>
          <a:xfrm>
            <a:off x="2447826" y="110154"/>
            <a:ext cx="729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Tips when to not</a:t>
            </a:r>
          </a:p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use your credit!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26F78F-9487-F5C9-BF5F-45FA6FC28FFF}"/>
              </a:ext>
            </a:extLst>
          </p:cNvPr>
          <p:cNvSpPr txBox="1"/>
          <p:nvPr/>
        </p:nvSpPr>
        <p:spPr>
          <a:xfrm>
            <a:off x="1137423" y="2151728"/>
            <a:ext cx="108031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Don’t use credit for regular everyday purchases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Pizza/Meals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Movies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Concerts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6986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5191" y="339645"/>
            <a:ext cx="2501619" cy="1002552"/>
          </a:xfrm>
        </p:spPr>
        <p:txBody>
          <a:bodyPr/>
          <a:lstStyle/>
          <a:p>
            <a:r>
              <a:rPr lang="en-US" b="1" dirty="0">
                <a:solidFill>
                  <a:srgbClr val="F7963A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16C43A9-053D-68CB-9142-E3E609AA6EA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F7200C4-6170-B003-1424-91E0A2FB4204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627321" y="840921"/>
            <a:ext cx="10134600" cy="4627080"/>
          </a:xfrm>
        </p:spPr>
        <p:txBody>
          <a:bodyPr>
            <a:normAutofit/>
          </a:bodyPr>
          <a:lstStyle/>
          <a:p>
            <a:pPr marL="109728" indent="0" eaLnBrk="1" hangingPunct="1">
              <a:spcBef>
                <a:spcPts val="2400"/>
              </a:spcBef>
              <a:buNone/>
            </a:pPr>
            <a:endParaRPr lang="en-US" altLang="en-US" sz="2400" dirty="0">
              <a:solidFill>
                <a:srgbClr val="2B54A1"/>
              </a:solidFill>
            </a:endParaRP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What is a FICO Score?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Myths of Credit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Types of Credit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Tips for Improving your Credit Score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Disputing Items on your Credit Report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9C604-1E08-5679-968C-339248F70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ECA61699-885C-0C1F-3C66-4B6B466F54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D71C4-2CBE-40C2-1FF1-46DED9155AAC}"/>
              </a:ext>
            </a:extLst>
          </p:cNvPr>
          <p:cNvSpPr txBox="1"/>
          <p:nvPr/>
        </p:nvSpPr>
        <p:spPr>
          <a:xfrm>
            <a:off x="2084895" y="2367171"/>
            <a:ext cx="80222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Tips for Improving your Credit Score</a:t>
            </a:r>
          </a:p>
        </p:txBody>
      </p:sp>
    </p:spTree>
    <p:extLst>
      <p:ext uri="{BB962C8B-B14F-4D97-AF65-F5344CB8AC3E}">
        <p14:creationId xmlns:p14="http://schemas.microsoft.com/office/powerpoint/2010/main" val="32252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01C49E-5FE7-2FFA-85B9-502715CC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FCBB1CB6-FDD4-F4AC-8F16-4EA8DB8F1D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C551-0FCF-C0A5-633F-26E89DB89A97}"/>
              </a:ext>
            </a:extLst>
          </p:cNvPr>
          <p:cNvSpPr txBox="1"/>
          <p:nvPr/>
        </p:nvSpPr>
        <p:spPr>
          <a:xfrm>
            <a:off x="2447827" y="110154"/>
            <a:ext cx="72963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ED1F2-3F87-6E89-089C-882C459E23AC}"/>
              </a:ext>
            </a:extLst>
          </p:cNvPr>
          <p:cNvSpPr txBox="1"/>
          <p:nvPr/>
        </p:nvSpPr>
        <p:spPr>
          <a:xfrm>
            <a:off x="1137423" y="1587482"/>
            <a:ext cx="1080311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Repairing bad credit is a bit like loosing weight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It takes time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There is no quick-fix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Quick-fix efforts are most likely to backfire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Beware of any advice that claims to improve your credit score fast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 best advice for rebuilding credit – manage it responsibly over time</a:t>
            </a:r>
          </a:p>
        </p:txBody>
      </p:sp>
    </p:spTree>
    <p:extLst>
      <p:ext uri="{BB962C8B-B14F-4D97-AF65-F5344CB8AC3E}">
        <p14:creationId xmlns:p14="http://schemas.microsoft.com/office/powerpoint/2010/main" val="272653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91AC2-925C-74C5-F9D6-063D3AF3A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B03D722E-83B8-2F42-11F7-DCFAB3E831F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8896F-CD62-12BD-48EF-9434F21AB299}"/>
              </a:ext>
            </a:extLst>
          </p:cNvPr>
          <p:cNvSpPr txBox="1"/>
          <p:nvPr/>
        </p:nvSpPr>
        <p:spPr>
          <a:xfrm>
            <a:off x="2478146" y="578684"/>
            <a:ext cx="7235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Check your Credit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AA071-E5FC-7DCD-58F5-199260887B30}"/>
              </a:ext>
            </a:extLst>
          </p:cNvPr>
          <p:cNvSpPr txBox="1"/>
          <p:nvPr/>
        </p:nvSpPr>
        <p:spPr>
          <a:xfrm>
            <a:off x="690831" y="1911954"/>
            <a:ext cx="10803117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Only inaccurate or outdated information can be removed from a credit report.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Accurate Credit, even if negative, must remain.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Beware of offers of “Credit Repair”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Only time heals bad credit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You can dispute reported credit items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 response must be made back to you within 30 days</a:t>
            </a:r>
          </a:p>
        </p:txBody>
      </p:sp>
    </p:spTree>
    <p:extLst>
      <p:ext uri="{BB962C8B-B14F-4D97-AF65-F5344CB8AC3E}">
        <p14:creationId xmlns:p14="http://schemas.microsoft.com/office/powerpoint/2010/main" val="144494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B2E17-ECF5-229B-2EBB-E6929A6F5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E2CC35BB-EBF8-F376-D3BF-158F7915A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E20CE-B38B-656C-02AC-163F798F9C85}"/>
              </a:ext>
            </a:extLst>
          </p:cNvPr>
          <p:cNvSpPr txBox="1"/>
          <p:nvPr/>
        </p:nvSpPr>
        <p:spPr>
          <a:xfrm>
            <a:off x="2447827" y="110154"/>
            <a:ext cx="72963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Check your Credit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EF0B-1B69-90D4-8C3C-17A1D0CBA43F}"/>
              </a:ext>
            </a:extLst>
          </p:cNvPr>
          <p:cNvSpPr txBox="1"/>
          <p:nvPr/>
        </p:nvSpPr>
        <p:spPr>
          <a:xfrm>
            <a:off x="1137423" y="1326738"/>
            <a:ext cx="1080311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Credit score repair begins with your credit report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Contains the data used to calculate your score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Obtain a copy of your credit report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Look for errors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Make sure no late payments are incorrectly listed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Make sure that the amounts owed on each open account are correct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Make sure lines of credit report BOTH the limit and the current balance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If you find errors, dispute them immediately</a:t>
            </a:r>
          </a:p>
        </p:txBody>
      </p:sp>
    </p:spTree>
    <p:extLst>
      <p:ext uri="{BB962C8B-B14F-4D97-AF65-F5344CB8AC3E}">
        <p14:creationId xmlns:p14="http://schemas.microsoft.com/office/powerpoint/2010/main" val="228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3703C-DE97-E602-1D68-7D5448E08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43ABABBE-2466-DA32-F4C5-86195A79CF6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FE91F5-000D-5424-74D9-2CE768F76600}"/>
              </a:ext>
            </a:extLst>
          </p:cNvPr>
          <p:cNvSpPr txBox="1"/>
          <p:nvPr/>
        </p:nvSpPr>
        <p:spPr>
          <a:xfrm>
            <a:off x="2023069" y="578684"/>
            <a:ext cx="8145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How to obtain a copy</a:t>
            </a:r>
          </a:p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of your credit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7DA4F-62A5-55C9-C0CC-A93C3BB97FAD}"/>
              </a:ext>
            </a:extLst>
          </p:cNvPr>
          <p:cNvSpPr txBox="1"/>
          <p:nvPr/>
        </p:nvSpPr>
        <p:spPr>
          <a:xfrm>
            <a:off x="690831" y="1911954"/>
            <a:ext cx="108031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Obtain a copy on an annual basis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 FREE copy of your report is available from: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  <a:hlinkClick r:id="rId3"/>
              </a:rPr>
              <a:t>www.creditkarma.com</a:t>
            </a:r>
            <a:endParaRPr lang="en-US" sz="3200" b="1" dirty="0">
              <a:solidFill>
                <a:srgbClr val="2B54A1"/>
              </a:solidFill>
              <a:latin typeface="Century Gothic" panose="020B0502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  <a:hlinkClick r:id="rId4"/>
              </a:rPr>
              <a:t>www.annualcreditreport.com</a:t>
            </a:r>
            <a:endParaRPr lang="en-US" sz="3200" b="1" dirty="0">
              <a:solidFill>
                <a:srgbClr val="2B54A1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Obtain a copy if you have been denied credit, employment, or insurance based upon a credit report, you have the right to a free copy of your credit report.</a:t>
            </a:r>
          </a:p>
        </p:txBody>
      </p:sp>
    </p:spTree>
    <p:extLst>
      <p:ext uri="{BB962C8B-B14F-4D97-AF65-F5344CB8AC3E}">
        <p14:creationId xmlns:p14="http://schemas.microsoft.com/office/powerpoint/2010/main" val="225890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0B76D7-8FF8-D22E-0F61-1FEBD64C8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CC90799A-FAED-10B9-5B17-B991861A22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91348-289C-2389-4EB3-267952AA8D8F}"/>
              </a:ext>
            </a:extLst>
          </p:cNvPr>
          <p:cNvSpPr txBox="1"/>
          <p:nvPr/>
        </p:nvSpPr>
        <p:spPr>
          <a:xfrm>
            <a:off x="1560120" y="547798"/>
            <a:ext cx="9068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How to Protect Your Credit &amp; Your Identity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BDE6ED-EAFD-D7B1-F049-8C2D7D2B3554}"/>
              </a:ext>
            </a:extLst>
          </p:cNvPr>
          <p:cNvSpPr txBox="1"/>
          <p:nvPr/>
        </p:nvSpPr>
        <p:spPr>
          <a:xfrm>
            <a:off x="2801332" y="3308808"/>
            <a:ext cx="658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Opt-out of ALL pre-approved credit offers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Call toll free 1(888)5-OPT-OUT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Visit www.optoutprescreen.com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B4E1DB-E5F2-4948-94C1-B08A3D68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96" y="4337819"/>
            <a:ext cx="3062909" cy="21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12A42-419A-26C4-5A25-5B65D48D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85E6F85-06CB-0D5D-4D2C-86F12E4549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4A7C90-4A68-9775-8469-221609DED0B8}"/>
              </a:ext>
            </a:extLst>
          </p:cNvPr>
          <p:cNvSpPr txBox="1"/>
          <p:nvPr/>
        </p:nvSpPr>
        <p:spPr>
          <a:xfrm>
            <a:off x="690831" y="601629"/>
            <a:ext cx="108031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Download FREE Credit Karma App or go to their website at </a:t>
            </a: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  <a:hlinkClick r:id="rId3"/>
              </a:rPr>
              <a:t>www.creditkarma.com</a:t>
            </a:r>
            <a:endParaRPr lang="en-US" sz="3200" b="1" dirty="0">
              <a:solidFill>
                <a:srgbClr val="2B54A1"/>
              </a:solidFill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Or for a monthly fee, sign up for their Credit Protection services. They will: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Monitor your credit report daily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Give you free access to</a:t>
            </a:r>
          </a:p>
          <a:p>
            <a:pPr lvl="1">
              <a:spcAft>
                <a:spcPts val="600"/>
              </a:spcAft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your credit reports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Provide email alerts of changes in your credit file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Act on your behalf in cases of identity theft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B24A2-78C1-BC19-1BAF-E1D0CD09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84" y="2511301"/>
            <a:ext cx="3129830" cy="17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1C366CC-8BB7-37D8-5A96-F1D69A998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31592" r="2647" b="32045"/>
          <a:stretch>
            <a:fillRect/>
          </a:stretch>
        </p:blipFill>
        <p:spPr bwMode="auto">
          <a:xfrm>
            <a:off x="690831" y="5562875"/>
            <a:ext cx="4689372" cy="117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C9DEA3-4485-A6F8-55D6-3F13798C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A4175E35-1872-B1AA-A491-BD601EF74B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572B40-6735-67F8-B031-3E4E279868C1}"/>
              </a:ext>
            </a:extLst>
          </p:cNvPr>
          <p:cNvSpPr txBox="1"/>
          <p:nvPr/>
        </p:nvSpPr>
        <p:spPr>
          <a:xfrm>
            <a:off x="1373092" y="110154"/>
            <a:ext cx="103317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Reporting Identity Theft/Credit Fraud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2DE5B4-D059-736D-A219-E9680FBD7565}"/>
              </a:ext>
            </a:extLst>
          </p:cNvPr>
          <p:cNvSpPr txBox="1"/>
          <p:nvPr/>
        </p:nvSpPr>
        <p:spPr>
          <a:xfrm>
            <a:off x="1137423" y="1326738"/>
            <a:ext cx="108031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Consumers MUST follow the steps below: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MUST</a:t>
            </a: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notify the local law enforcement agency based on where the consumer LIVES; not where the fraud or identity theft took place.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File a police report.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Purchase a copy of the report.</a:t>
            </a:r>
          </a:p>
          <a:p>
            <a:pPr marL="0" lvl="1">
              <a:spcAft>
                <a:spcPts val="600"/>
              </a:spcAft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 copy of the police report will be required when filing with the Federal Trade Commission and when disputing fraudulent information being reported by the source/lender in Step 3.</a:t>
            </a:r>
          </a:p>
        </p:txBody>
      </p:sp>
    </p:spTree>
    <p:extLst>
      <p:ext uri="{BB962C8B-B14F-4D97-AF65-F5344CB8AC3E}">
        <p14:creationId xmlns:p14="http://schemas.microsoft.com/office/powerpoint/2010/main" val="230041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89662C-A278-BE86-7228-2CD180F98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95501180-70A3-B913-E4F7-2B2F0755A5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70E773-8783-8329-236D-C88055081B89}"/>
              </a:ext>
            </a:extLst>
          </p:cNvPr>
          <p:cNvSpPr txBox="1"/>
          <p:nvPr/>
        </p:nvSpPr>
        <p:spPr>
          <a:xfrm>
            <a:off x="1373092" y="110154"/>
            <a:ext cx="103317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Reporting Identity Theft/Credit Fraud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93085A-0057-83C6-346A-263C856A1C0B}"/>
              </a:ext>
            </a:extLst>
          </p:cNvPr>
          <p:cNvSpPr txBox="1"/>
          <p:nvPr/>
        </p:nvSpPr>
        <p:spPr>
          <a:xfrm>
            <a:off x="1137423" y="1326738"/>
            <a:ext cx="108031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2.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MUST</a:t>
            </a: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contact one credit bureau (Experian FRAUD Assistance, PO Box 1017, Allen, TX 75013 or telephone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1-800-301-7195)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3. </a:t>
            </a:r>
            <a:r>
              <a:rPr 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MUST</a:t>
            </a: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contact the source/lender reporting the fraudulent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9545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EF138-DB9E-EEBA-AC90-1D2C58005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DAD7A3DC-F5DE-E736-A4DA-B47567228D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7071A-DE7A-B6CA-5EA5-56B2E35B538B}"/>
              </a:ext>
            </a:extLst>
          </p:cNvPr>
          <p:cNvSpPr txBox="1"/>
          <p:nvPr/>
        </p:nvSpPr>
        <p:spPr>
          <a:xfrm>
            <a:off x="2673602" y="179110"/>
            <a:ext cx="6837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Disputing Items on your Credit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14376-829C-7697-9CD4-242CC85CCAC4}"/>
              </a:ext>
            </a:extLst>
          </p:cNvPr>
          <p:cNvSpPr txBox="1"/>
          <p:nvPr/>
        </p:nvSpPr>
        <p:spPr>
          <a:xfrm>
            <a:off x="898220" y="1835551"/>
            <a:ext cx="103883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You can legally request one free credit report per year from each major reporting agency. Visit: and pull your credit report using link: </a:t>
            </a:r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  <a:hlinkClick r:id="rId3"/>
              </a:rPr>
              <a:t>www.AnnualCreditReport.com</a:t>
            </a:r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Contact the three major credit bureaus and set a Credit Freeze, a Fraud Alert &amp; Keep track. If you find an error, contact the credit issuer immediately.</a:t>
            </a:r>
          </a:p>
          <a:p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Be sure to ask for a call back request, calling your phone number to be added as a call</a:t>
            </a:r>
          </a:p>
          <a:p>
            <a:endParaRPr lang="en-US" sz="2000" b="1" dirty="0">
              <a:solidFill>
                <a:srgbClr val="2B54A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Experian: 888-397-3742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Equifax: 800-525-6285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TransUnion: 800-916-8800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Social Security: 800-772-1213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E33A1-D65B-DC1B-2CE6-AACF42CB2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8" b="36577"/>
          <a:stretch>
            <a:fillRect/>
          </a:stretch>
        </p:blipFill>
        <p:spPr bwMode="auto">
          <a:xfrm>
            <a:off x="8803849" y="3990860"/>
            <a:ext cx="2819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E19757-0FC5-AC58-85DC-1F7F5849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596" y="5266040"/>
            <a:ext cx="3505200" cy="107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www.experian.com/blogs/news/wp-content/uploads/2013/10/experian-logo1.png">
            <a:hlinkClick r:id="rId6"/>
            <a:extLst>
              <a:ext uri="{FF2B5EF4-FFF2-40B4-BE49-F238E27FC236}">
                <a16:creationId xmlns:a16="http://schemas.microsoft.com/office/drawing/2014/main" id="{EA7156D4-D253-3197-C582-89917743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8" b="13994"/>
          <a:stretch>
            <a:fillRect/>
          </a:stretch>
        </p:blipFill>
        <p:spPr bwMode="auto">
          <a:xfrm>
            <a:off x="1200402" y="5672415"/>
            <a:ext cx="2946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666415D-8263-D0D0-93FD-32AF5BE984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pic>
        <p:nvPicPr>
          <p:cNvPr id="9" name="Picture 2" descr="http://www.multivu.com/assets/64068/photos/64068-IMG-FICO-Meter-original.jpg">
            <a:hlinkClick r:id="rId3"/>
            <a:extLst>
              <a:ext uri="{FF2B5EF4-FFF2-40B4-BE49-F238E27FC236}">
                <a16:creationId xmlns:a16="http://schemas.microsoft.com/office/drawing/2014/main" id="{7D71F0F0-7C8E-2419-4C82-5D3D6D472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2629"/>
            <a:ext cx="36576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D74693-5135-F469-324E-8696C7D0C871}"/>
              </a:ext>
            </a:extLst>
          </p:cNvPr>
          <p:cNvSpPr txBox="1"/>
          <p:nvPr/>
        </p:nvSpPr>
        <p:spPr>
          <a:xfrm>
            <a:off x="2084895" y="452988"/>
            <a:ext cx="80222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Types of Credit/Financing/Score/Revolving Credit &amp; Installment Credit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5B3A8-329C-EE2A-25FE-50C0B6013F5E}"/>
              </a:ext>
            </a:extLst>
          </p:cNvPr>
          <p:cNvSpPr txBox="1"/>
          <p:nvPr/>
        </p:nvSpPr>
        <p:spPr>
          <a:xfrm>
            <a:off x="4916079" y="2106307"/>
            <a:ext cx="2359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What is a FICO Score?</a:t>
            </a:r>
          </a:p>
        </p:txBody>
      </p:sp>
    </p:spTree>
    <p:extLst>
      <p:ext uri="{BB962C8B-B14F-4D97-AF65-F5344CB8AC3E}">
        <p14:creationId xmlns:p14="http://schemas.microsoft.com/office/powerpoint/2010/main" val="30728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22A0A-5EE9-3908-35DF-D59F4C8E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4EA69023-54A7-C589-A375-4B3AC4D8063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F01FC-8DB1-451D-BF2A-FDC8A4BB092A}"/>
              </a:ext>
            </a:extLst>
          </p:cNvPr>
          <p:cNvSpPr txBox="1"/>
          <p:nvPr/>
        </p:nvSpPr>
        <p:spPr>
          <a:xfrm>
            <a:off x="2673602" y="179110"/>
            <a:ext cx="68375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Disputing Items on your Credit Report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FED1-8AAB-4471-5BEA-3F03F69D1B32}"/>
              </a:ext>
            </a:extLst>
          </p:cNvPr>
          <p:cNvSpPr txBox="1"/>
          <p:nvPr/>
        </p:nvSpPr>
        <p:spPr>
          <a:xfrm>
            <a:off x="898220" y="1835551"/>
            <a:ext cx="10388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Contact </a:t>
            </a:r>
            <a:r>
              <a:rPr lang="en-US" sz="32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BOTH</a:t>
            </a: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the credit bureau and the organization that reported the item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Clearly identify each item in your report that you dispute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State the facts and explain why you dispute the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Request deletion or correction</a:t>
            </a:r>
          </a:p>
        </p:txBody>
      </p:sp>
    </p:spTree>
    <p:extLst>
      <p:ext uri="{BB962C8B-B14F-4D97-AF65-F5344CB8AC3E}">
        <p14:creationId xmlns:p14="http://schemas.microsoft.com/office/powerpoint/2010/main" val="107280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C33D3E-7588-E173-4439-BFA4595A2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D6F7FCA1-F113-FDC0-11AD-A68B29AF0B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E60A3-BA39-B553-873C-F01A44CA4672}"/>
              </a:ext>
            </a:extLst>
          </p:cNvPr>
          <p:cNvSpPr txBox="1"/>
          <p:nvPr/>
        </p:nvSpPr>
        <p:spPr>
          <a:xfrm>
            <a:off x="1373092" y="110154"/>
            <a:ext cx="103317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Facts you need to know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186EB-8678-FD2C-1B5B-06EFA1C02455}"/>
              </a:ext>
            </a:extLst>
          </p:cNvPr>
          <p:cNvSpPr txBox="1"/>
          <p:nvPr/>
        </p:nvSpPr>
        <p:spPr>
          <a:xfrm>
            <a:off x="1137423" y="1326738"/>
            <a:ext cx="108031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Credit and Collection Accounts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Open accounts “paid as agreed” may stay on your report forever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Negative credit history drops off after 7 years from the date placed on your report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Paid or Charged off collections remain for 7 years from the date of last activity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Chapter 7 remain on for 11 years</a:t>
            </a:r>
          </a:p>
        </p:txBody>
      </p:sp>
    </p:spTree>
    <p:extLst>
      <p:ext uri="{BB962C8B-B14F-4D97-AF65-F5344CB8AC3E}">
        <p14:creationId xmlns:p14="http://schemas.microsoft.com/office/powerpoint/2010/main" val="15577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F922D-048F-4DA3-D692-32D026722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F48900F1-67BC-7C54-F19E-71DF50C1BA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843347-57A0-0F7E-DF46-92E2BCF7FB64}"/>
              </a:ext>
            </a:extLst>
          </p:cNvPr>
          <p:cNvSpPr txBox="1"/>
          <p:nvPr/>
        </p:nvSpPr>
        <p:spPr>
          <a:xfrm>
            <a:off x="1373092" y="110154"/>
            <a:ext cx="10331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Summary of Credit Report</a:t>
            </a:r>
          </a:p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37F6E2-1D7B-F920-CFDC-85CBB71F05F1}"/>
              </a:ext>
            </a:extLst>
          </p:cNvPr>
          <p:cNvSpPr txBox="1"/>
          <p:nvPr/>
        </p:nvSpPr>
        <p:spPr>
          <a:xfrm>
            <a:off x="1137423" y="1570658"/>
            <a:ext cx="1080311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Free Annual Credit Report: 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  <a:hlinkClick r:id="rId3"/>
              </a:rPr>
              <a:t>www.annualcreditreport.com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Federal Trade Commission: 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  <a:hlinkClick r:id="rId4"/>
              </a:rPr>
              <a:t>www.consumer.gov.idtheft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Experian: Consumer Assistance: 1-888-397-3742 or 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  <a:hlinkClick r:id="rId5"/>
              </a:rPr>
              <a:t>www.Experian.com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Equifax: Consumer Assistance: 1-800-685-1111 or www.Equifax.com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Trans Union: Consumer Assistance: 1-800-888-4213 or 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  <a:hlinkClick r:id="rId6"/>
              </a:rPr>
              <a:t>www.transunion.com</a:t>
            </a:r>
            <a:r>
              <a:rPr lang="en-US" sz="30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89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C9D02-35A4-5BF9-78D4-48EAA6F71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7B190DE1-F37A-FDED-B84C-922F8C5BE03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9AFA3-453A-39B9-DDAE-22815CFF4476}"/>
              </a:ext>
            </a:extLst>
          </p:cNvPr>
          <p:cNvSpPr txBox="1"/>
          <p:nvPr/>
        </p:nvSpPr>
        <p:spPr>
          <a:xfrm>
            <a:off x="2673602" y="179110"/>
            <a:ext cx="68375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91147-EAD4-36A1-2B29-EC471CE94983}"/>
              </a:ext>
            </a:extLst>
          </p:cNvPr>
          <p:cNvSpPr txBox="1"/>
          <p:nvPr/>
        </p:nvSpPr>
        <p:spPr>
          <a:xfrm>
            <a:off x="898220" y="1835551"/>
            <a:ext cx="10388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Establishing a good credit history will give you control over your finances and save you money.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With good credit history, lenders will provide the best rates to you on any of your credit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You will receive multiple credit options for your larger purchases allowing you the option to choose the one that fits your lifestyle.</a:t>
            </a:r>
          </a:p>
        </p:txBody>
      </p:sp>
    </p:spTree>
    <p:extLst>
      <p:ext uri="{BB962C8B-B14F-4D97-AF65-F5344CB8AC3E}">
        <p14:creationId xmlns:p14="http://schemas.microsoft.com/office/powerpoint/2010/main" val="48438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background&#10;&#10;Description automatically generated">
            <a:extLst>
              <a:ext uri="{FF2B5EF4-FFF2-40B4-BE49-F238E27FC236}">
                <a16:creationId xmlns:a16="http://schemas.microsoft.com/office/drawing/2014/main" id="{7C9BB0CD-5CD9-4E7D-F720-12B05149F31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pic>
        <p:nvPicPr>
          <p:cNvPr id="4" name="Picture 3" descr="A logo with orange and white letters&#10;&#10;Description automatically generated">
            <a:extLst>
              <a:ext uri="{FF2B5EF4-FFF2-40B4-BE49-F238E27FC236}">
                <a16:creationId xmlns:a16="http://schemas.microsoft.com/office/drawing/2014/main" id="{AC8134AE-86DC-DE03-8EC6-6993448EBB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57" y="5409560"/>
            <a:ext cx="2971800" cy="954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C226A6-FB69-7EA2-CF41-0E96C6798A81}"/>
              </a:ext>
            </a:extLst>
          </p:cNvPr>
          <p:cNvSpPr txBox="1"/>
          <p:nvPr/>
        </p:nvSpPr>
        <p:spPr>
          <a:xfrm>
            <a:off x="1509860" y="584461"/>
            <a:ext cx="91722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you…and Cheers for Healthy Credit!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Questions?</a:t>
            </a:r>
          </a:p>
        </p:txBody>
      </p:sp>
      <p:pic>
        <p:nvPicPr>
          <p:cNvPr id="7" name="Picture 2" descr="http://vectormarketing.com/wp-content/uploads/2013/06/dreamstime_s_25980858-e1373906507694.jpg">
            <a:extLst>
              <a:ext uri="{FF2B5EF4-FFF2-40B4-BE49-F238E27FC236}">
                <a16:creationId xmlns:a16="http://schemas.microsoft.com/office/drawing/2014/main" id="{0B335434-8820-C7BF-EBD7-87D6C11B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3" y="3200562"/>
            <a:ext cx="5341317" cy="29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5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03FB2-C1B3-3ABE-46C9-E3020A06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784342-D318-526E-8EEC-AC424746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6143" y="339645"/>
            <a:ext cx="3519714" cy="1002552"/>
          </a:xfrm>
        </p:spPr>
        <p:txBody>
          <a:bodyPr/>
          <a:lstStyle/>
          <a:p>
            <a:r>
              <a:rPr lang="en-US" b="1" dirty="0">
                <a:solidFill>
                  <a:srgbClr val="F7963A"/>
                </a:solidFill>
                <a:latin typeface="Century Gothic" panose="020B0502020202020204" pitchFamily="34" charset="0"/>
              </a:rPr>
              <a:t>Fico score</a:t>
            </a:r>
          </a:p>
        </p:txBody>
      </p:sp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428558BB-6C13-DA2B-EBD0-E8611EC7BE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A1D76FE-1291-60AF-21DE-1FA7D962978C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>
          <a:xfrm>
            <a:off x="1627321" y="991295"/>
            <a:ext cx="10134600" cy="5027439"/>
          </a:xfrm>
        </p:spPr>
        <p:txBody>
          <a:bodyPr>
            <a:normAutofit fontScale="92500" lnSpcReduction="10000"/>
          </a:bodyPr>
          <a:lstStyle/>
          <a:p>
            <a:pPr marL="109728" indent="0" eaLnBrk="1" hangingPunct="1">
              <a:spcBef>
                <a:spcPts val="2400"/>
              </a:spcBef>
              <a:buNone/>
            </a:pPr>
            <a:endParaRPr lang="en-US" altLang="en-US" sz="2400" dirty="0"/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Stands for Fair Isaac Corporation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 largest and best known of several companies that provide software for calculating a person’s credit score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This is a standard credit score</a:t>
            </a:r>
          </a:p>
          <a:p>
            <a:pPr marL="342900" indent="-342900" eaLnBrk="1" hangingPunct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Typically used by most financial institutions &amp; dealerships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8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5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B8046FBF-DC3B-D158-646D-E5C6EE4D6E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4228" r="894" b="638"/>
          <a:stretch/>
        </p:blipFill>
        <p:spPr>
          <a:xfrm>
            <a:off x="1" y="0"/>
            <a:ext cx="1218882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9DE5C8-C4C1-7601-1DB3-F9CCB1C9C811}"/>
              </a:ext>
            </a:extLst>
          </p:cNvPr>
          <p:cNvSpPr txBox="1"/>
          <p:nvPr/>
        </p:nvSpPr>
        <p:spPr>
          <a:xfrm>
            <a:off x="2084895" y="603315"/>
            <a:ext cx="80222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What are the components of your FICO Score?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41E46DE0-C2B0-90F9-C4DC-AB3CB2C39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08" y="2504388"/>
            <a:ext cx="7544984" cy="319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9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C8FDA300-B1A8-ABE3-FF02-71B223D5699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8B0FF1-EC3B-F9DE-4B69-79807A90DA6D}"/>
              </a:ext>
            </a:extLst>
          </p:cNvPr>
          <p:cNvSpPr txBox="1"/>
          <p:nvPr/>
        </p:nvSpPr>
        <p:spPr>
          <a:xfrm>
            <a:off x="2787192" y="531412"/>
            <a:ext cx="6617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Payment History = 35%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A330B-8328-910E-AC1B-B9C2CA186AD7}"/>
              </a:ext>
            </a:extLst>
          </p:cNvPr>
          <p:cNvSpPr txBox="1"/>
          <p:nvPr/>
        </p:nvSpPr>
        <p:spPr>
          <a:xfrm>
            <a:off x="772998" y="1604446"/>
            <a:ext cx="108031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Refers to the monthly payment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If you are having trouble making ends meet – Contact your creditors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Includes public record and collection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How many accounts show no late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Late payments report against you for 7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Late payments are listed as 30, 60, and 90 days 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After 90 days, many outstanding balances turn into collections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 fewer lates, judgments, liens or collections, the better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Heaviest weighting affecting the first 36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Moving to a lighter weighting in the last 48 months</a:t>
            </a:r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D62F84-A274-FEF4-A6B0-5C2028D64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B2717930-EFFB-7855-3D66-D3C7C6D536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978E3-CA84-FF1E-908A-4F7BB703FC71}"/>
              </a:ext>
            </a:extLst>
          </p:cNvPr>
          <p:cNvSpPr txBox="1"/>
          <p:nvPr/>
        </p:nvSpPr>
        <p:spPr>
          <a:xfrm>
            <a:off x="2447827" y="110154"/>
            <a:ext cx="729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Amounts Owed Tips</a:t>
            </a:r>
          </a:p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(30% of your credit score)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622CB-E187-37B6-A77F-90D8662F1426}"/>
              </a:ext>
            </a:extLst>
          </p:cNvPr>
          <p:cNvSpPr txBox="1"/>
          <p:nvPr/>
        </p:nvSpPr>
        <p:spPr>
          <a:xfrm>
            <a:off x="1137423" y="1990945"/>
            <a:ext cx="10803117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Keep balances low on credit cards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Card balances should be kept below 30% of the total limit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Too few or too many cards can be trouble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Pay off debt rather than moving it around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Long credit histories are important. Don’t close unused credit cards as a short-term strategy to raise your score, old accounts could have a detrimental effect on your credit.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Don’t open new credit cards just to increase your available credit.</a:t>
            </a:r>
          </a:p>
        </p:txBody>
      </p:sp>
    </p:spTree>
    <p:extLst>
      <p:ext uri="{BB962C8B-B14F-4D97-AF65-F5344CB8AC3E}">
        <p14:creationId xmlns:p14="http://schemas.microsoft.com/office/powerpoint/2010/main" val="36084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D961-5944-29D2-3560-B1C3A4560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5A9A5E3D-BE46-8D0B-F784-BB93D908A44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1000"/>
          </a:blip>
          <a:srcRect l="3470" t="1765" r="-220" b="1765"/>
          <a:stretch/>
        </p:blipFill>
        <p:spPr>
          <a:xfrm flipH="1" flipV="1">
            <a:off x="0" y="-3"/>
            <a:ext cx="12184780" cy="6858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576842-D536-E689-B573-46B350B0A1D0}"/>
              </a:ext>
            </a:extLst>
          </p:cNvPr>
          <p:cNvSpPr txBox="1"/>
          <p:nvPr/>
        </p:nvSpPr>
        <p:spPr>
          <a:xfrm>
            <a:off x="1960776" y="110154"/>
            <a:ext cx="8270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Length of Credit History Tips (15% of your credit score)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AC543-7884-9C90-108F-88801FBF622E}"/>
              </a:ext>
            </a:extLst>
          </p:cNvPr>
          <p:cNvSpPr txBox="1"/>
          <p:nvPr/>
        </p:nvSpPr>
        <p:spPr>
          <a:xfrm>
            <a:off x="1137423" y="1990945"/>
            <a:ext cx="108031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Don’t open a lot of new accounts too rapidly and closing old accounts will negatively impact your score.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 longer accounts have been opened, the lower risk indications are about you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New accounts will lower your average account 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Also, rapid account buildup can look risky to a lender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There must be accounts with recent activity to receive a credit score</a:t>
            </a:r>
          </a:p>
        </p:txBody>
      </p:sp>
    </p:spTree>
    <p:extLst>
      <p:ext uri="{BB962C8B-B14F-4D97-AF65-F5344CB8AC3E}">
        <p14:creationId xmlns:p14="http://schemas.microsoft.com/office/powerpoint/2010/main" val="3813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708964-FB8C-9306-3A82-FBD93C3EF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Description automatically generated">
            <a:extLst>
              <a:ext uri="{FF2B5EF4-FFF2-40B4-BE49-F238E27FC236}">
                <a16:creationId xmlns:a16="http://schemas.microsoft.com/office/drawing/2014/main" id="{10DADE2B-0663-6942-114F-9D6D901891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6" t="4228" r="38494" b="638"/>
          <a:stretch/>
        </p:blipFill>
        <p:spPr>
          <a:xfrm flipV="1">
            <a:off x="0" y="0"/>
            <a:ext cx="113742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D1C990-68F8-E64B-E2A4-36ECC705E925}"/>
              </a:ext>
            </a:extLst>
          </p:cNvPr>
          <p:cNvSpPr txBox="1"/>
          <p:nvPr/>
        </p:nvSpPr>
        <p:spPr>
          <a:xfrm>
            <a:off x="2447827" y="110154"/>
            <a:ext cx="729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New Credit Tips</a:t>
            </a:r>
          </a:p>
          <a:p>
            <a:pPr algn="ctr"/>
            <a:r>
              <a:rPr lang="en-US" sz="4500" b="1" dirty="0">
                <a:solidFill>
                  <a:srgbClr val="F7963A"/>
                </a:solidFill>
                <a:latin typeface="Century Gothic" panose="020B0502020202020204" pitchFamily="34" charset="0"/>
              </a:rPr>
              <a:t>(10% of your score)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0C70A7-C5F4-99CD-BC95-4F5AE7AD7586}"/>
              </a:ext>
            </a:extLst>
          </p:cNvPr>
          <p:cNvSpPr txBox="1"/>
          <p:nvPr/>
        </p:nvSpPr>
        <p:spPr>
          <a:xfrm>
            <a:off x="1137423" y="1587482"/>
            <a:ext cx="108031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Do your rate shopping for a given loan within a focused period – 2 weeks.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Multiple inquiries for mortgages or car loans in a 14-day period, regardless of the number, only have the impact of a single inquiry.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Finance Company accounts will score lower than the accounts you secure through banks or department stores. (It will appear you could not qualify for a better type of credit)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Re-establish your credit if you have had problems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B54A1"/>
                </a:solidFill>
                <a:latin typeface="Century Gothic" panose="020B0502020202020204" pitchFamily="34" charset="0"/>
              </a:rPr>
              <a:t>Note: It’s OK to request and check your own credit report</a:t>
            </a:r>
          </a:p>
        </p:txBody>
      </p:sp>
    </p:spTree>
    <p:extLst>
      <p:ext uri="{BB962C8B-B14F-4D97-AF65-F5344CB8AC3E}">
        <p14:creationId xmlns:p14="http://schemas.microsoft.com/office/powerpoint/2010/main" val="21510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r Title goes Here" id="{216E2A47-1B33-481B-B469-F891BA0BB112}" vid="{A834A686-415F-444B-99EF-70560C1C6F1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284</TotalTime>
  <Words>1541</Words>
  <Application>Microsoft Office PowerPoint</Application>
  <PresentationFormat>Widescreen</PresentationFormat>
  <Paragraphs>171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Speak Pro</vt:lpstr>
      <vt:lpstr>Office Theme</vt:lpstr>
      <vt:lpstr>Custom Design</vt:lpstr>
      <vt:lpstr>ABC’s of credit &amp; Improving your credit score</vt:lpstr>
      <vt:lpstr>Agenda</vt:lpstr>
      <vt:lpstr>PowerPoint Presentation</vt:lpstr>
      <vt:lpstr>Fico score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Meriwest Credit 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goes Here</dc:title>
  <dc:creator>Brooks Bogle</dc:creator>
  <cp:lastModifiedBy>Kaley Lefore</cp:lastModifiedBy>
  <cp:revision>16</cp:revision>
  <dcterms:created xsi:type="dcterms:W3CDTF">2024-02-02T22:33:38Z</dcterms:created>
  <dcterms:modified xsi:type="dcterms:W3CDTF">2025-06-09T22:49:11Z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0a4d0a4-07b7-48cd-b072-a566981294dc_Enabled">
    <vt:lpwstr>true</vt:lpwstr>
  </property>
  <property fmtid="{D5CDD505-2E9C-101B-9397-08002B2CF9AE}" pid="3" name="MSIP_Label_e0a4d0a4-07b7-48cd-b072-a566981294dc_SetDate">
    <vt:lpwstr>2024-08-06T21:42:59Z</vt:lpwstr>
  </property>
  <property fmtid="{D5CDD505-2E9C-101B-9397-08002B2CF9AE}" pid="4" name="MSIP_Label_e0a4d0a4-07b7-48cd-b072-a566981294dc_Method">
    <vt:lpwstr>Standard</vt:lpwstr>
  </property>
  <property fmtid="{D5CDD505-2E9C-101B-9397-08002B2CF9AE}" pid="5" name="MSIP_Label_e0a4d0a4-07b7-48cd-b072-a566981294dc_Name">
    <vt:lpwstr>defa4170-0d19-0005-0004-bc88714345d2</vt:lpwstr>
  </property>
  <property fmtid="{D5CDD505-2E9C-101B-9397-08002B2CF9AE}" pid="6" name="MSIP_Label_e0a4d0a4-07b7-48cd-b072-a566981294dc_SiteId">
    <vt:lpwstr>e470c07c-20d2-4c47-8cc6-fac65cf80428</vt:lpwstr>
  </property>
  <property fmtid="{D5CDD505-2E9C-101B-9397-08002B2CF9AE}" pid="7" name="MSIP_Label_e0a4d0a4-07b7-48cd-b072-a566981294dc_ActionId">
    <vt:lpwstr>98427222-785b-407d-a423-c5c17e3c1d41</vt:lpwstr>
  </property>
  <property fmtid="{D5CDD505-2E9C-101B-9397-08002B2CF9AE}" pid="8" name="MSIP_Label_e0a4d0a4-07b7-48cd-b072-a566981294dc_ContentBits">
    <vt:lpwstr>0</vt:lpwstr>
  </property>
</Properties>
</file>