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notesMasterIdLst>
    <p:notesMasterId r:id="rId21"/>
  </p:notesMasterIdLst>
  <p:handoutMasterIdLst>
    <p:handoutMasterId r:id="rId22"/>
  </p:handoutMasterIdLst>
  <p:sldIdLst>
    <p:sldId id="375" r:id="rId6"/>
    <p:sldId id="423" r:id="rId7"/>
    <p:sldId id="543" r:id="rId8"/>
    <p:sldId id="557" r:id="rId9"/>
    <p:sldId id="419" r:id="rId10"/>
    <p:sldId id="548" r:id="rId11"/>
    <p:sldId id="549" r:id="rId12"/>
    <p:sldId id="550" r:id="rId13"/>
    <p:sldId id="551" r:id="rId14"/>
    <p:sldId id="552" r:id="rId15"/>
    <p:sldId id="556" r:id="rId16"/>
    <p:sldId id="558" r:id="rId17"/>
    <p:sldId id="553" r:id="rId18"/>
    <p:sldId id="554" r:id="rId19"/>
    <p:sldId id="555" r:id="rId20"/>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2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4" autoAdjust="0"/>
    <p:restoredTop sz="94993" autoAdjust="0"/>
  </p:normalViewPr>
  <p:slideViewPr>
    <p:cSldViewPr snapToGrid="0" snapToObjects="1">
      <p:cViewPr varScale="1">
        <p:scale>
          <a:sx n="120" d="100"/>
          <a:sy n="120" d="100"/>
        </p:scale>
        <p:origin x="120" y="276"/>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63408"/>
          </a:xfrm>
          <a:prstGeom prst="rect">
            <a:avLst/>
          </a:prstGeom>
        </p:spPr>
        <p:txBody>
          <a:bodyPr vert="horz" lIns="91961" tIns="45981" rIns="91961" bIns="45981"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4" y="0"/>
            <a:ext cx="2971800" cy="463408"/>
          </a:xfrm>
          <a:prstGeom prst="rect">
            <a:avLst/>
          </a:prstGeom>
        </p:spPr>
        <p:txBody>
          <a:bodyPr vert="horz" lIns="91961" tIns="45981" rIns="91961" bIns="45981" rtlCol="0"/>
          <a:lstStyle>
            <a:lvl1pPr algn="r">
              <a:defRPr sz="1200"/>
            </a:lvl1pPr>
          </a:lstStyle>
          <a:p>
            <a:fld id="{DE773F5E-F60B-3D42-A6DD-6D5611C2F6EE}" type="datetimeFigureOut">
              <a:rPr lang="en-US" smtClean="0"/>
              <a:t>7/24/2025</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772669"/>
            <a:ext cx="2971800" cy="463407"/>
          </a:xfrm>
          <a:prstGeom prst="rect">
            <a:avLst/>
          </a:prstGeom>
        </p:spPr>
        <p:txBody>
          <a:bodyPr vert="horz" lIns="91961" tIns="45981" rIns="91961" bIns="4598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4" y="8772669"/>
            <a:ext cx="2971800" cy="463407"/>
          </a:xfrm>
          <a:prstGeom prst="rect">
            <a:avLst/>
          </a:prstGeom>
        </p:spPr>
        <p:txBody>
          <a:bodyPr vert="horz" lIns="91961" tIns="45981" rIns="91961" bIns="45981" rtlCol="0" anchor="b"/>
          <a:lstStyle>
            <a:lvl1pPr algn="r">
              <a:defRPr sz="12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3064"/>
          </a:xfrm>
          <a:prstGeom prst="rect">
            <a:avLst/>
          </a:prstGeom>
        </p:spPr>
        <p:txBody>
          <a:bodyPr vert="horz" lIns="90105" tIns="45052" rIns="90105" bIns="45052" rtlCol="0"/>
          <a:lstStyle>
            <a:lvl1pPr algn="l">
              <a:defRPr sz="1200"/>
            </a:lvl1pPr>
          </a:lstStyle>
          <a:p>
            <a:endParaRPr lang="en-US"/>
          </a:p>
        </p:txBody>
      </p:sp>
      <p:sp>
        <p:nvSpPr>
          <p:cNvPr id="3" name="Date Placeholder 2"/>
          <p:cNvSpPr>
            <a:spLocks noGrp="1"/>
          </p:cNvSpPr>
          <p:nvPr>
            <p:ph type="dt" idx="1"/>
          </p:nvPr>
        </p:nvSpPr>
        <p:spPr>
          <a:xfrm>
            <a:off x="3884753" y="0"/>
            <a:ext cx="2971697" cy="463064"/>
          </a:xfrm>
          <a:prstGeom prst="rect">
            <a:avLst/>
          </a:prstGeom>
        </p:spPr>
        <p:txBody>
          <a:bodyPr vert="horz" lIns="90105" tIns="45052" rIns="90105" bIns="45052" rtlCol="0"/>
          <a:lstStyle>
            <a:lvl1pPr algn="r">
              <a:defRPr sz="1200"/>
            </a:lvl1pPr>
          </a:lstStyle>
          <a:p>
            <a:fld id="{CE51DF96-442A-4016-9ED4-35FB9A2B8D39}" type="datetimeFigureOut">
              <a:rPr lang="en-US" smtClean="0"/>
              <a:t>7/24/2025</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0105" tIns="45052" rIns="90105" bIns="45052" rtlCol="0" anchor="ctr"/>
          <a:lstStyle/>
          <a:p>
            <a:endParaRPr lang="en-US"/>
          </a:p>
        </p:txBody>
      </p:sp>
      <p:sp>
        <p:nvSpPr>
          <p:cNvPr id="5" name="Notes Placeholder 4"/>
          <p:cNvSpPr>
            <a:spLocks noGrp="1"/>
          </p:cNvSpPr>
          <p:nvPr>
            <p:ph type="body" sz="quarter" idx="3"/>
          </p:nvPr>
        </p:nvSpPr>
        <p:spPr>
          <a:xfrm>
            <a:off x="685180" y="4444782"/>
            <a:ext cx="5487640" cy="3636784"/>
          </a:xfrm>
          <a:prstGeom prst="rect">
            <a:avLst/>
          </a:prstGeom>
        </p:spPr>
        <p:txBody>
          <a:bodyPr vert="horz" lIns="90105" tIns="45052" rIns="90105" bIns="45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012"/>
            <a:ext cx="2971697" cy="463064"/>
          </a:xfrm>
          <a:prstGeom prst="rect">
            <a:avLst/>
          </a:prstGeom>
        </p:spPr>
        <p:txBody>
          <a:bodyPr vert="horz" lIns="90105" tIns="45052" rIns="90105" bIns="45052" rtlCol="0" anchor="b"/>
          <a:lstStyle>
            <a:lvl1pPr algn="l">
              <a:defRPr sz="1200"/>
            </a:lvl1pPr>
          </a:lstStyle>
          <a:p>
            <a:endParaRPr lang="en-US"/>
          </a:p>
        </p:txBody>
      </p:sp>
      <p:sp>
        <p:nvSpPr>
          <p:cNvPr id="7" name="Slide Number Placeholder 6"/>
          <p:cNvSpPr>
            <a:spLocks noGrp="1"/>
          </p:cNvSpPr>
          <p:nvPr>
            <p:ph type="sldNum" sz="quarter" idx="5"/>
          </p:nvPr>
        </p:nvSpPr>
        <p:spPr>
          <a:xfrm>
            <a:off x="3884753" y="8773012"/>
            <a:ext cx="2971697" cy="463064"/>
          </a:xfrm>
          <a:prstGeom prst="rect">
            <a:avLst/>
          </a:prstGeom>
        </p:spPr>
        <p:txBody>
          <a:bodyPr vert="horz" lIns="90105" tIns="45052" rIns="90105" bIns="45052" rtlCol="0" anchor="b"/>
          <a:lstStyle>
            <a:lvl1pPr algn="r">
              <a:defRPr sz="1200"/>
            </a:lvl1pPr>
          </a:lstStyle>
          <a:p>
            <a:fld id="{B91F560F-0E9A-46CD-AD51-FE2A5A7337A2}" type="slidenum">
              <a:rPr lang="en-US" smtClean="0"/>
              <a:t>‹#›</a:t>
            </a:fld>
            <a:endParaRPr lang="en-US"/>
          </a:p>
        </p:txBody>
      </p:sp>
    </p:spTree>
    <p:extLst>
      <p:ext uri="{BB962C8B-B14F-4D97-AF65-F5344CB8AC3E}">
        <p14:creationId xmlns:p14="http://schemas.microsoft.com/office/powerpoint/2010/main" val="357318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228EE-2F9E-461A-A634-31821EB31A3C}" type="slidenum">
              <a:rPr lang="en-US" smtClean="0"/>
              <a:t>3</a:t>
            </a:fld>
            <a:endParaRPr lang="en-US" dirty="0"/>
          </a:p>
        </p:txBody>
      </p:sp>
    </p:spTree>
    <p:extLst>
      <p:ext uri="{BB962C8B-B14F-4D97-AF65-F5344CB8AC3E}">
        <p14:creationId xmlns:p14="http://schemas.microsoft.com/office/powerpoint/2010/main" val="219240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6"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dirty="0"/>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dirty="0"/>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dirty="0"/>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49645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dirty="0"/>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7803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dirty="0"/>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20737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dirty="0"/>
              <a:t>Click icon to add picture</a:t>
            </a:r>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957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dirty="0"/>
              <a:t>Click icon to add picture</a:t>
            </a:r>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183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dirty="0"/>
              <a:t>Click icon to add picture</a:t>
            </a:r>
          </a:p>
        </p:txBody>
      </p:sp>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9264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dirty="0"/>
              <a:t>Click icon to add picture</a:t>
            </a:r>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893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7/24/2025</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9536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899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dirty="0"/>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Calibri" panose="020F0502020204030204" pitchFamily="34"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dirty="0"/>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Calibri" panose="020F0502020204030204" pitchFamily="34"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dirty="0"/>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Calibri" panose="020F0502020204030204" pitchFamily="34"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dirty="0"/>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Calibri" panose="020F0502020204030204" pitchFamily="34"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noProof="0"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noProof="0" dirty="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noProof="0" dirty="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noProof="0" dirty="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noProof="0" dirty="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noProof="0" dirty="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noProof="0" dirty="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noProof="0" dirty="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noProof="0" dirty="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noProof="0" dirty="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noProof="0" dirty="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noProof="0" dirty="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noProof="0" dirty="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44026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dirty="0"/>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7/24/2025</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9802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dirty="0"/>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dirty="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A609-BDEB-9E9E-6D5A-56CC158219A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88297-EBFC-213F-E346-770C005697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CEE729-2895-F408-AC8A-917F74771738}"/>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5" name="Footer Placeholder 4">
            <a:extLst>
              <a:ext uri="{FF2B5EF4-FFF2-40B4-BE49-F238E27FC236}">
                <a16:creationId xmlns:a16="http://schemas.microsoft.com/office/drawing/2014/main" id="{E46DD390-90A2-D306-0AEB-159B023C75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E43A6E-38F4-83A4-439D-CF3D7B7E41DC}"/>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3107065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91CA-A24F-AA14-25E5-51C37D605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468C0-43A1-3615-C549-549FDA9E25B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CE20C-BE7F-7386-B098-6F9CF52B890D}"/>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5" name="Footer Placeholder 4">
            <a:extLst>
              <a:ext uri="{FF2B5EF4-FFF2-40B4-BE49-F238E27FC236}">
                <a16:creationId xmlns:a16="http://schemas.microsoft.com/office/drawing/2014/main" id="{BDECFEE7-73A1-0066-3EB1-2ED2057CD6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B20347-77A7-135B-AA16-67A654998FCC}"/>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988745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5101-2E6C-8C49-FF17-0088D9F38C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A663AA-08CB-4DCC-32E0-EE7C20F2251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49DFE-C20C-8516-19AB-3FCA7EE469B8}"/>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5" name="Footer Placeholder 4">
            <a:extLst>
              <a:ext uri="{FF2B5EF4-FFF2-40B4-BE49-F238E27FC236}">
                <a16:creationId xmlns:a16="http://schemas.microsoft.com/office/drawing/2014/main" id="{383684C8-211F-E5C6-F8A6-4A748374BF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8A78EB-E0AC-03D3-C9A0-BCF5F7E4A74F}"/>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3088388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92BB-7134-D5D9-5053-32EC3960D2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5FEB89-C1A7-22F6-74AD-BCB47B4CE2D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063656-C88C-7C7C-7740-0CBD94524A0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6A85F-5F76-7584-9D79-1E26E41A0ACD}"/>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6" name="Footer Placeholder 5">
            <a:extLst>
              <a:ext uri="{FF2B5EF4-FFF2-40B4-BE49-F238E27FC236}">
                <a16:creationId xmlns:a16="http://schemas.microsoft.com/office/drawing/2014/main" id="{B06EB424-D91F-277A-D976-88B107A6F7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9B9D02-CD5D-5482-8F34-B4D031D78CC1}"/>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3198522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D041-2E6D-0F28-289E-E3D2D2564FE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859E91-43F9-4089-FAB5-C919D1F230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534FA1-88E3-EEE8-D9CE-8FB5F010841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D45D5-DAFE-CBAE-A2C0-FDEABEA12A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D8CC7-97D0-3941-1892-25018870A20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58410-951A-1261-D77A-99D338D0A742}"/>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8" name="Footer Placeholder 7">
            <a:extLst>
              <a:ext uri="{FF2B5EF4-FFF2-40B4-BE49-F238E27FC236}">
                <a16:creationId xmlns:a16="http://schemas.microsoft.com/office/drawing/2014/main" id="{89278535-4FD4-1862-540F-7EF9DF281D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9A06185-8E20-2CCB-0F09-3604B2721D9F}"/>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2960792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6B53-6C8F-E52A-608E-831F28AD17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C2E240-C852-9DD6-FAE1-F44D1CD00CD1}"/>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4" name="Footer Placeholder 3">
            <a:extLst>
              <a:ext uri="{FF2B5EF4-FFF2-40B4-BE49-F238E27FC236}">
                <a16:creationId xmlns:a16="http://schemas.microsoft.com/office/drawing/2014/main" id="{076A9838-0DEA-5AE5-DC00-CC612752A7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409B2D-BAF7-1147-739E-ACC8A3BA39C4}"/>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3670610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E4E64-F0C9-CDC6-B844-3F79E7F93D2A}"/>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3" name="Footer Placeholder 2">
            <a:extLst>
              <a:ext uri="{FF2B5EF4-FFF2-40B4-BE49-F238E27FC236}">
                <a16:creationId xmlns:a16="http://schemas.microsoft.com/office/drawing/2014/main" id="{85BF469C-2EC0-328F-6DB7-8E0603195D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B45C55-62F0-27F8-5198-EA3968C09FED}"/>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2200760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2DC0-B0EA-851C-5B08-9A914EFA84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78DD5C-4E6D-14CF-FFB8-14D43F484D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C3A740-052A-7ED0-54F5-7007008170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FE90C-7214-0603-E9B9-F71337098894}"/>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6" name="Footer Placeholder 5">
            <a:extLst>
              <a:ext uri="{FF2B5EF4-FFF2-40B4-BE49-F238E27FC236}">
                <a16:creationId xmlns:a16="http://schemas.microsoft.com/office/drawing/2014/main" id="{B4AF1D20-35FF-0690-EFD0-539C6C0AE1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2823C6-00DA-943B-0758-E4AE918D5C0F}"/>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2256147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AB5D-2144-33DF-3FCD-2DAEC04BFE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FDA7A-F323-4B41-8CFE-E42DF66885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8B3C4F4-6EC9-4184-F8AD-69C314E63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B9D96-CC99-24F3-AF17-E21C98E8A84D}"/>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6" name="Footer Placeholder 5">
            <a:extLst>
              <a:ext uri="{FF2B5EF4-FFF2-40B4-BE49-F238E27FC236}">
                <a16:creationId xmlns:a16="http://schemas.microsoft.com/office/drawing/2014/main" id="{4C8EACFF-19BF-9C13-DFF1-C7632845D2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DD18DF-0C9A-59E0-020A-FA6E899624DC}"/>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344188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37568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D7AD-1D6F-C157-EFE9-AC3017F0A2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250ED2-6B1A-6B69-358D-925E227E9F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1FEF8-A048-5E77-46EF-3E4E369CA849}"/>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5" name="Footer Placeholder 4">
            <a:extLst>
              <a:ext uri="{FF2B5EF4-FFF2-40B4-BE49-F238E27FC236}">
                <a16:creationId xmlns:a16="http://schemas.microsoft.com/office/drawing/2014/main" id="{B991F68B-F52B-23F7-C6CB-A8CB6E4274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35E661-C337-C662-5E71-83F23176490E}"/>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1823524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7DAE37-0019-2EB1-F045-B844BAB2BCC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A9E88-1E56-FB16-03A2-6223DCCF08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03048-7A7B-331F-318A-F15E335FA333}"/>
              </a:ext>
            </a:extLst>
          </p:cNvPr>
          <p:cNvSpPr>
            <a:spLocks noGrp="1"/>
          </p:cNvSpPr>
          <p:nvPr>
            <p:ph type="dt" sz="half" idx="10"/>
          </p:nvPr>
        </p:nvSpPr>
        <p:spPr/>
        <p:txBody>
          <a:bodyPr/>
          <a:lstStyle/>
          <a:p>
            <a:fld id="{AABF0B31-DBF7-4F31-9B5D-7EEE9856D648}" type="datetimeFigureOut">
              <a:rPr lang="en-US" smtClean="0"/>
              <a:t>7/24/2025</a:t>
            </a:fld>
            <a:endParaRPr lang="en-US" dirty="0"/>
          </a:p>
        </p:txBody>
      </p:sp>
      <p:sp>
        <p:nvSpPr>
          <p:cNvPr id="5" name="Footer Placeholder 4">
            <a:extLst>
              <a:ext uri="{FF2B5EF4-FFF2-40B4-BE49-F238E27FC236}">
                <a16:creationId xmlns:a16="http://schemas.microsoft.com/office/drawing/2014/main" id="{1174A166-023D-8775-7DC4-20F747A0BA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084E9F-302F-B9AB-80D9-696B2C8613C5}"/>
              </a:ext>
            </a:extLst>
          </p:cNvPr>
          <p:cNvSpPr>
            <a:spLocks noGrp="1"/>
          </p:cNvSpPr>
          <p:nvPr>
            <p:ph type="sldNum" sz="quarter" idx="12"/>
          </p:nvPr>
        </p:nvSpPr>
        <p:spPr/>
        <p:txBody>
          <a:bodyPr/>
          <a:lstStyle/>
          <a:p>
            <a:fld id="{8472829A-C443-4A43-B2C7-2A8CB7ED57D4}" type="slidenum">
              <a:rPr lang="en-US" smtClean="0"/>
              <a:t>‹#›</a:t>
            </a:fld>
            <a:endParaRPr lang="en-US" dirty="0"/>
          </a:p>
        </p:txBody>
      </p:sp>
    </p:spTree>
    <p:extLst>
      <p:ext uri="{BB962C8B-B14F-4D97-AF65-F5344CB8AC3E}">
        <p14:creationId xmlns:p14="http://schemas.microsoft.com/office/powerpoint/2010/main" val="171799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7/24/2025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7/24/2025</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719" r:id="rId3"/>
    <p:sldLayoutId id="2147483720" r:id="rId4"/>
    <p:sldLayoutId id="2147483670" r:id="rId5"/>
    <p:sldLayoutId id="2147483674" r:id="rId6"/>
    <p:sldLayoutId id="2147483661" r:id="rId7"/>
    <p:sldLayoutId id="2147483676" r:id="rId8"/>
    <p:sldLayoutId id="2147483675" r:id="rId9"/>
    <p:sldLayoutId id="2147483677" r:id="rId10"/>
    <p:sldLayoutId id="2147483678" r:id="rId11"/>
    <p:sldLayoutId id="2147483679" r:id="rId12"/>
    <p:sldLayoutId id="2147483681" r:id="rId13"/>
    <p:sldLayoutId id="2147483682" r:id="rId14"/>
    <p:sldLayoutId id="2147483686" r:id="rId15"/>
    <p:sldLayoutId id="2147483663" r:id="rId16"/>
    <p:sldLayoutId id="2147483683" r:id="rId17"/>
    <p:sldLayoutId id="2147483685" r:id="rId18"/>
    <p:sldLayoutId id="2147483684" r:id="rId19"/>
    <p:sldLayoutId id="2147483680" r:id="rId20"/>
    <p:sldLayoutId id="2147483691" r:id="rId21"/>
    <p:sldLayoutId id="2147483692" r:id="rId22"/>
    <p:sldLayoutId id="2147483693" r:id="rId23"/>
    <p:sldLayoutId id="2147483694" r:id="rId24"/>
    <p:sldLayoutId id="2147483688" r:id="rId25"/>
    <p:sldLayoutId id="2147483687" r:id="rId26"/>
    <p:sldLayoutId id="2147483689" r:id="rId27"/>
    <p:sldLayoutId id="2147483690" r:id="rId28"/>
    <p:sldLayoutId id="2147483695" r:id="rId29"/>
    <p:sldLayoutId id="2147483696" r:id="rId30"/>
    <p:sldLayoutId id="2147483697" r:id="rId31"/>
    <p:sldLayoutId id="2147483698" r:id="rId32"/>
    <p:sldLayoutId id="2147483703" r:id="rId33"/>
    <p:sldLayoutId id="2147483704" r:id="rId34"/>
    <p:sldLayoutId id="2147483705" r:id="rId35"/>
    <p:sldLayoutId id="2147483706" r:id="rId36"/>
    <p:sldLayoutId id="2147483700" r:id="rId37"/>
    <p:sldLayoutId id="2147483699" r:id="rId38"/>
    <p:sldLayoutId id="2147483701" r:id="rId39"/>
    <p:sldLayoutId id="2147483702"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BF4273-1DD4-F191-D3E9-F042B386F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F0B31-DBF7-4F31-9B5D-7EEE9856D648}" type="datetimeFigureOut">
              <a:rPr lang="en-US" smtClean="0"/>
              <a:t>7/24/2025</a:t>
            </a:fld>
            <a:endParaRPr lang="en-US" dirty="0"/>
          </a:p>
        </p:txBody>
      </p:sp>
      <p:sp>
        <p:nvSpPr>
          <p:cNvPr id="5" name="Footer Placeholder 4">
            <a:extLst>
              <a:ext uri="{FF2B5EF4-FFF2-40B4-BE49-F238E27FC236}">
                <a16:creationId xmlns:a16="http://schemas.microsoft.com/office/drawing/2014/main" id="{B96704F5-B182-F1B5-655B-EFA428C8E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17CE3B-6A0A-6D10-9BFF-EBE9C5B0E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2829A-C443-4A43-B2C7-2A8CB7ED57D4}" type="slidenum">
              <a:rPr lang="en-US" smtClean="0"/>
              <a:t>‹#›</a:t>
            </a:fld>
            <a:endParaRPr lang="en-US" dirty="0"/>
          </a:p>
        </p:txBody>
      </p:sp>
    </p:spTree>
    <p:extLst>
      <p:ext uri="{BB962C8B-B14F-4D97-AF65-F5344CB8AC3E}">
        <p14:creationId xmlns:p14="http://schemas.microsoft.com/office/powerpoint/2010/main" val="11757204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5FD4418E-FEFA-885B-57D4-B56FFE1F513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4484" t="4228" r="894" b="638"/>
          <a:stretch/>
        </p:blipFill>
        <p:spPr>
          <a:xfrm>
            <a:off x="1" y="0"/>
            <a:ext cx="12188824" cy="6858000"/>
          </a:xfrm>
          <a:prstGeom prst="rect">
            <a:avLst/>
          </a:prstGeom>
        </p:spPr>
      </p:pic>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160083" y="5420007"/>
            <a:ext cx="5622380" cy="654789"/>
          </a:xfrm>
        </p:spPr>
        <p:txBody>
          <a:bodyPr>
            <a:normAutofit fontScale="47500" lnSpcReduction="20000"/>
          </a:bodyPr>
          <a:lstStyle/>
          <a:p>
            <a:r>
              <a:rPr lang="en-US" sz="2800" dirty="0"/>
              <a:t>Helen Grays- Jones, Director of community relations   </a:t>
            </a:r>
          </a:p>
          <a:p>
            <a:r>
              <a:rPr lang="en-US" sz="2800" dirty="0"/>
              <a:t>A J Elias, Director of business development</a:t>
            </a:r>
          </a:p>
          <a:p>
            <a:endParaRPr lang="id-ID" dirty="0"/>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133706" y="2887133"/>
            <a:ext cx="6189962" cy="2305434"/>
          </a:xfrm>
        </p:spPr>
        <p:txBody>
          <a:bodyPr>
            <a:normAutofit/>
          </a:bodyPr>
          <a:lstStyle/>
          <a:p>
            <a:r>
              <a:rPr lang="en-US" dirty="0"/>
              <a:t>Empowering your financial journey – </a:t>
            </a:r>
            <a:r>
              <a:rPr lang="en-US" sz="3600" dirty="0"/>
              <a:t>invest in yourself</a:t>
            </a:r>
            <a:br>
              <a:rPr lang="en-US" dirty="0"/>
            </a:br>
            <a:r>
              <a:rPr lang="en-US" sz="2200" dirty="0"/>
              <a:t>July 2025</a:t>
            </a:r>
          </a:p>
        </p:txBody>
      </p:sp>
      <p:pic>
        <p:nvPicPr>
          <p:cNvPr id="13" name="Picture 12" descr="A logo with orange and white letters&#10;&#10;Description automatically generated">
            <a:extLst>
              <a:ext uri="{FF2B5EF4-FFF2-40B4-BE49-F238E27FC236}">
                <a16:creationId xmlns:a16="http://schemas.microsoft.com/office/drawing/2014/main" id="{D0CACCF1-F6B1-DE4A-A85C-2E2E0D378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008" y="517049"/>
            <a:ext cx="2971800" cy="954243"/>
          </a:xfrm>
          <a:prstGeom prst="rect">
            <a:avLst/>
          </a:prstGeom>
        </p:spPr>
      </p:pic>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4400" dirty="0"/>
              <a:t>Roadmap to fulfill your dreams</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457200" indent="-457200">
              <a:buFont typeface="Arial" panose="020B0604020202020204" pitchFamily="34" charset="0"/>
              <a:buChar char="•"/>
            </a:pPr>
            <a:r>
              <a:rPr lang="en-US" sz="3200" dirty="0"/>
              <a:t>Know your numbers (Credit, Income, expenses).</a:t>
            </a:r>
          </a:p>
          <a:p>
            <a:pPr marL="457200" indent="-457200">
              <a:buFont typeface="Arial" panose="020B0604020202020204" pitchFamily="34" charset="0"/>
              <a:buChar char="•"/>
            </a:pPr>
            <a:r>
              <a:rPr lang="en-US" sz="3200" dirty="0"/>
              <a:t>Create a vision board: What are you working toward?</a:t>
            </a:r>
          </a:p>
          <a:p>
            <a:pPr marL="457200" indent="-457200">
              <a:buFont typeface="Arial" panose="020B0604020202020204" pitchFamily="34" charset="0"/>
              <a:buChar char="•"/>
            </a:pPr>
            <a:r>
              <a:rPr lang="en-US" sz="3200" dirty="0"/>
              <a:t>Set SMART financial goals (Specific, Measurable, Achievable, Relevant, Time-bound).</a:t>
            </a:r>
          </a:p>
          <a:p>
            <a:pPr marL="457200" indent="-457200">
              <a:buFont typeface="Arial" panose="020B0604020202020204" pitchFamily="34" charset="0"/>
              <a:buChar char="•"/>
            </a:pPr>
            <a:r>
              <a:rPr lang="en-US" sz="3200" dirty="0"/>
              <a:t>Work with Advisors – Credit Union reps, mentors, local non-profits.</a:t>
            </a:r>
          </a:p>
          <a:p>
            <a:endParaRPr lang="en-US" sz="3200" dirty="0"/>
          </a:p>
          <a:p>
            <a:pPr marL="457200" indent="-457200">
              <a:buFont typeface="Arial" panose="020B0604020202020204" pitchFamily="34" charset="0"/>
              <a:buChar char="•"/>
            </a:pPr>
            <a:r>
              <a:rPr lang="en-US" sz="3200" b="1" dirty="0">
                <a:solidFill>
                  <a:schemeClr val="accent4"/>
                </a:solidFill>
              </a:rPr>
              <a:t>Celebrate small wins. </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34385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4400" dirty="0"/>
              <a:t>Why Meriwest Credit union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285750" indent="-285750">
              <a:buFont typeface="Arial" panose="020B0604020202020204" pitchFamily="34" charset="0"/>
              <a:buChar char="•"/>
            </a:pPr>
            <a:r>
              <a:rPr lang="en-US" b="1" dirty="0"/>
              <a:t>Member-Owned and Operated</a:t>
            </a:r>
            <a:r>
              <a:rPr lang="en-US" dirty="0"/>
              <a:t>:</a:t>
            </a:r>
          </a:p>
          <a:p>
            <a:pPr marL="742950" lvl="1" indent="-285750">
              <a:buFont typeface="Arial" panose="020B0604020202020204" pitchFamily="34" charset="0"/>
              <a:buChar char="•"/>
            </a:pPr>
            <a:r>
              <a:rPr lang="en-US" dirty="0"/>
              <a:t>We are owned and controlled by our members, not share holders, which means decisions are made in the best interest of the members.</a:t>
            </a:r>
          </a:p>
          <a:p>
            <a:pPr marL="285750" indent="-285750">
              <a:buFont typeface="Arial" panose="020B0604020202020204" pitchFamily="34" charset="0"/>
              <a:buChar char="•"/>
            </a:pPr>
            <a:r>
              <a:rPr lang="en-US" b="1" dirty="0"/>
              <a:t>Lower Fees</a:t>
            </a:r>
            <a:r>
              <a:rPr lang="en-US" dirty="0"/>
              <a:t>: </a:t>
            </a:r>
          </a:p>
          <a:p>
            <a:pPr marL="742950" lvl="1" indent="-285750">
              <a:buFont typeface="Arial" panose="020B0604020202020204" pitchFamily="34" charset="0"/>
              <a:buChar char="•"/>
            </a:pPr>
            <a:r>
              <a:rPr lang="en-US" dirty="0"/>
              <a:t>We typically offer lower fees for services such as checking accounts, loans and overdrafts compared to banks.</a:t>
            </a:r>
          </a:p>
          <a:p>
            <a:pPr marL="285750" indent="-285750">
              <a:buFont typeface="Arial" panose="020B0604020202020204" pitchFamily="34" charset="0"/>
              <a:buChar char="•"/>
            </a:pPr>
            <a:r>
              <a:rPr lang="en-US" b="1" dirty="0"/>
              <a:t>Better Interest Rates</a:t>
            </a:r>
            <a:r>
              <a:rPr lang="en-US" dirty="0"/>
              <a:t>:</a:t>
            </a:r>
          </a:p>
          <a:p>
            <a:pPr marL="742950" lvl="1" indent="-285750">
              <a:buFont typeface="Arial" panose="020B0604020202020204" pitchFamily="34" charset="0"/>
              <a:buChar char="•"/>
            </a:pPr>
            <a:r>
              <a:rPr lang="en-US" dirty="0"/>
              <a:t>Members often enjoy higher interest rates on savings accounts and lower interest rates on loans making us a more cost-effective choice. </a:t>
            </a:r>
            <a:r>
              <a:rPr lang="en-US" b="1" dirty="0"/>
              <a:t>Our Premier Saving account pays as high as 5.0% APY. The best rate in the industry. </a:t>
            </a:r>
          </a:p>
          <a:p>
            <a:pPr marL="285750" indent="-285750">
              <a:buFont typeface="Arial" panose="020B0604020202020204" pitchFamily="34" charset="0"/>
              <a:buChar char="•"/>
            </a:pPr>
            <a:r>
              <a:rPr lang="en-US" b="1" dirty="0"/>
              <a:t>Personalized member Service</a:t>
            </a:r>
            <a:r>
              <a:rPr lang="en-US" dirty="0"/>
              <a:t>:</a:t>
            </a:r>
          </a:p>
          <a:p>
            <a:pPr marL="742950" lvl="1" indent="-285750">
              <a:buFont typeface="Arial" panose="020B0604020202020204" pitchFamily="34" charset="0"/>
              <a:buChar char="•"/>
            </a:pPr>
            <a:r>
              <a:rPr lang="en-US" dirty="0"/>
              <a:t>Profits made by Meriwest Credit Union are returned to the members in the form of reduced fees, higher savings rates, and improved services, rather than paid out in dividends to share holders.</a:t>
            </a:r>
          </a:p>
          <a:p>
            <a:pPr marL="285750" indent="-285750">
              <a:buFont typeface="Arial" panose="020B0604020202020204" pitchFamily="34" charset="0"/>
              <a:buChar char="•"/>
            </a:pPr>
            <a:r>
              <a:rPr lang="en-US" b="1" dirty="0"/>
              <a:t>Community Focus</a:t>
            </a:r>
            <a:r>
              <a:rPr lang="en-US" dirty="0"/>
              <a:t>:</a:t>
            </a:r>
          </a:p>
          <a:p>
            <a:pPr marL="742950" lvl="1" indent="-285750">
              <a:buFont typeface="Arial" panose="020B0604020202020204" pitchFamily="34" charset="0"/>
              <a:buChar char="•"/>
            </a:pPr>
            <a:r>
              <a:rPr lang="en-US" dirty="0"/>
              <a:t>We are committed to serving the local communities, often investing in local projects and providing financial literacy and support.</a:t>
            </a:r>
          </a:p>
          <a:p>
            <a:pPr marL="457200" indent="-457200">
              <a:buFont typeface="Arial" panose="020B0604020202020204" pitchFamily="34" charset="0"/>
              <a:buChar char="•"/>
            </a:pPr>
            <a:endParaRPr lang="en-US" sz="3200" b="1" dirty="0">
              <a:solidFill>
                <a:schemeClr val="accent4"/>
              </a:solidFill>
            </a:endParaRP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28200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4400" dirty="0"/>
              <a:t>Products and Services</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fontScale="92500" lnSpcReduction="10000"/>
          </a:bodyPr>
          <a:lstStyle/>
          <a:p>
            <a:pPr marL="457200" indent="-457200">
              <a:buFont typeface="Arial" panose="020B0604020202020204" pitchFamily="34" charset="0"/>
              <a:buChar char="•"/>
            </a:pPr>
            <a:r>
              <a:rPr lang="en-US" sz="3200" b="1" dirty="0"/>
              <a:t>Checking and Savings Account </a:t>
            </a:r>
            <a:r>
              <a:rPr lang="en-US" sz="3200" dirty="0"/>
              <a:t>– With competitive rates and digital tools</a:t>
            </a:r>
          </a:p>
          <a:p>
            <a:pPr marL="457200" indent="-457200">
              <a:buFont typeface="Arial" panose="020B0604020202020204" pitchFamily="34" charset="0"/>
              <a:buChar char="•"/>
            </a:pPr>
            <a:r>
              <a:rPr lang="en-US" sz="3200" b="1" dirty="0"/>
              <a:t>Auto Loans </a:t>
            </a:r>
            <a:r>
              <a:rPr lang="en-US" sz="3200" dirty="0"/>
              <a:t>– Low rates, fast approvals, and refinancing</a:t>
            </a:r>
          </a:p>
          <a:p>
            <a:pPr marL="457200" indent="-457200">
              <a:buFont typeface="Arial" panose="020B0604020202020204" pitchFamily="34" charset="0"/>
              <a:buChar char="•"/>
            </a:pPr>
            <a:r>
              <a:rPr lang="en-US" sz="3200" b="1" dirty="0"/>
              <a:t>Credit Cards </a:t>
            </a:r>
            <a:r>
              <a:rPr lang="en-US" sz="3200" dirty="0"/>
              <a:t>– Rates as low as 0% for 21 months</a:t>
            </a:r>
          </a:p>
          <a:p>
            <a:pPr marL="457200" indent="-457200">
              <a:buFont typeface="Arial" panose="020B0604020202020204" pitchFamily="34" charset="0"/>
              <a:buChar char="•"/>
            </a:pPr>
            <a:r>
              <a:rPr lang="en-US" sz="3200" b="1" dirty="0"/>
              <a:t>Home Loans and HELOC’s </a:t>
            </a:r>
            <a:r>
              <a:rPr lang="en-US" sz="3200" dirty="0"/>
              <a:t>– including ADU and first time home buyer options</a:t>
            </a:r>
          </a:p>
          <a:p>
            <a:pPr marL="457200" indent="-457200">
              <a:buFont typeface="Arial" panose="020B0604020202020204" pitchFamily="34" charset="0"/>
              <a:buChar char="•"/>
            </a:pPr>
            <a:r>
              <a:rPr lang="en-US" sz="3200" b="1" dirty="0"/>
              <a:t>Business Banking </a:t>
            </a:r>
            <a:r>
              <a:rPr lang="en-US" sz="3200" dirty="0"/>
              <a:t>– Business Checking, saving, lending, and cash management</a:t>
            </a:r>
          </a:p>
          <a:p>
            <a:pPr marL="457200" indent="-457200">
              <a:buFont typeface="Arial" panose="020B0604020202020204" pitchFamily="34" charset="0"/>
              <a:buChar char="•"/>
            </a:pPr>
            <a:r>
              <a:rPr lang="en-US" sz="3200" b="1" dirty="0"/>
              <a:t>Investment &amp; Retirement Planning </a:t>
            </a:r>
            <a:r>
              <a:rPr lang="en-US" sz="3200" dirty="0"/>
              <a:t>– Through Meriwest Wealth Advisors.</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307612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4400" dirty="0"/>
              <a:t>Your turn: let us plan your next step</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457200" indent="-457200">
              <a:buFont typeface="Arial" panose="020B0604020202020204" pitchFamily="34" charset="0"/>
              <a:buChar char="•"/>
            </a:pPr>
            <a:r>
              <a:rPr lang="en-US" sz="3200" dirty="0"/>
              <a:t>What is one financial habit you will start this week?</a:t>
            </a:r>
          </a:p>
          <a:p>
            <a:pPr marL="457200" indent="-457200">
              <a:buFont typeface="Arial" panose="020B0604020202020204" pitchFamily="34" charset="0"/>
              <a:buChar char="•"/>
            </a:pPr>
            <a:r>
              <a:rPr lang="en-US" sz="3200" dirty="0"/>
              <a:t>Who can support your growth?</a:t>
            </a:r>
          </a:p>
          <a:p>
            <a:pPr marL="457200" indent="-457200">
              <a:buFont typeface="Arial" panose="020B0604020202020204" pitchFamily="34" charset="0"/>
              <a:buChar char="•"/>
            </a:pPr>
            <a:r>
              <a:rPr lang="en-US" sz="3200" dirty="0"/>
              <a:t>What is one goal you will commit to in the next 30 days.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dirty="0">
                <a:solidFill>
                  <a:schemeClr val="accent4"/>
                </a:solidFill>
              </a:rPr>
              <a:t>Fill out your action card, you are more than welcome to connect with either Helen or myself!!</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225199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4400" dirty="0"/>
              <a:t>Thank you!</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457200" indent="-457200">
              <a:buFont typeface="Arial" panose="020B0604020202020204" pitchFamily="34" charset="0"/>
              <a:buChar char="•"/>
            </a:pPr>
            <a:r>
              <a:rPr lang="en-US" sz="3200" dirty="0"/>
              <a:t>You are the best investment you will ever make.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Questions? Ready to take your next step?</a:t>
            </a:r>
          </a:p>
          <a:p>
            <a:pPr marL="457200" indent="-457200">
              <a:buFont typeface="Arial" panose="020B0604020202020204" pitchFamily="34" charset="0"/>
              <a:buChar char="•"/>
            </a:pPr>
            <a:r>
              <a:rPr lang="en-US" sz="3200" dirty="0"/>
              <a:t>Let us connect after the workshop.</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350654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4400" dirty="0"/>
              <a:t>Our Contact Information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r>
              <a:rPr lang="en-US" sz="2000" b="1" dirty="0">
                <a:solidFill>
                  <a:srgbClr val="0070C0"/>
                </a:solidFill>
              </a:rPr>
              <a:t>Helen Grays-Jones</a:t>
            </a:r>
          </a:p>
          <a:p>
            <a:r>
              <a:rPr lang="en-US" sz="2000" dirty="0"/>
              <a:t>Director Community Relations</a:t>
            </a:r>
          </a:p>
          <a:p>
            <a:r>
              <a:rPr lang="en-US" sz="2000" dirty="0"/>
              <a:t>Tel: </a:t>
            </a:r>
          </a:p>
          <a:p>
            <a:r>
              <a:rPr lang="en-US" sz="2000" dirty="0"/>
              <a:t>Email:</a:t>
            </a:r>
          </a:p>
          <a:p>
            <a:endParaRPr lang="en-US" sz="2000" dirty="0"/>
          </a:p>
          <a:p>
            <a:endParaRPr lang="en-US" sz="2000" dirty="0"/>
          </a:p>
          <a:p>
            <a:r>
              <a:rPr lang="en-US" sz="2000" b="1" dirty="0">
                <a:solidFill>
                  <a:srgbClr val="0070C0"/>
                </a:solidFill>
              </a:rPr>
              <a:t>A J Elias</a:t>
            </a:r>
          </a:p>
          <a:p>
            <a:r>
              <a:rPr lang="en-US" sz="2000" dirty="0"/>
              <a:t>Director of Business Development</a:t>
            </a:r>
          </a:p>
          <a:p>
            <a:r>
              <a:rPr lang="en-US" sz="2000" dirty="0"/>
              <a:t>Tel: 408 363 3277</a:t>
            </a:r>
          </a:p>
          <a:p>
            <a:r>
              <a:rPr lang="en-US" sz="2000" dirty="0"/>
              <a:t>Email: aelias@meriwest.com</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413168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69" cy="828755"/>
          </a:xfrm>
        </p:spPr>
        <p:txBody>
          <a:bodyPr/>
          <a:lstStyle/>
          <a:p>
            <a:r>
              <a:rPr lang="en-US" dirty="0"/>
              <a:t>Who is Meriwest credit union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lnSpcReduction="10000"/>
          </a:bodyPr>
          <a:lstStyle/>
          <a:p>
            <a:r>
              <a:rPr lang="en-US" sz="1800" dirty="0"/>
              <a:t>We have been a community cornerstone in South Bay since 1961</a:t>
            </a:r>
          </a:p>
          <a:p>
            <a:r>
              <a:rPr lang="en-US" sz="1800" dirty="0"/>
              <a:t>- Assets: $2.3 Billion</a:t>
            </a:r>
          </a:p>
          <a:p>
            <a:r>
              <a:rPr lang="en-US" sz="1800" dirty="0"/>
              <a:t>- Membership: 82,000 members</a:t>
            </a:r>
          </a:p>
          <a:p>
            <a:r>
              <a:rPr lang="en-US" sz="1800" dirty="0"/>
              <a:t>- Satisfaction: Over 90% of members rate us as extremely satisfied</a:t>
            </a:r>
          </a:p>
          <a:p>
            <a:pPr marL="285750" indent="-285750">
              <a:buFontTx/>
              <a:buChar char="-"/>
            </a:pPr>
            <a:r>
              <a:rPr lang="en-US" sz="1800" dirty="0"/>
              <a:t>Awards: </a:t>
            </a:r>
          </a:p>
          <a:p>
            <a:pPr marL="742950" lvl="1" indent="-285750">
              <a:buFont typeface="Arial" panose="020B0604020202020204" pitchFamily="34" charset="0"/>
              <a:buChar char="•"/>
            </a:pPr>
            <a:r>
              <a:rPr lang="en-US" sz="1800" dirty="0"/>
              <a:t>Best Place to Work (2020 – 2025)  - SF Business Times &amp; SVBJ</a:t>
            </a:r>
          </a:p>
          <a:p>
            <a:pPr marL="742950" lvl="1" indent="-285750">
              <a:buFont typeface="Arial" panose="020B0604020202020204" pitchFamily="34" charset="0"/>
              <a:buChar char="•"/>
            </a:pPr>
            <a:r>
              <a:rPr lang="en-US" sz="1800" dirty="0"/>
              <a:t>Best in Silicon Valley 2025 – Mercury News Readers Choice</a:t>
            </a:r>
          </a:p>
          <a:p>
            <a:pPr marL="742950" lvl="1" indent="-285750">
              <a:buFont typeface="Arial" panose="020B0604020202020204" pitchFamily="34" charset="0"/>
              <a:buChar char="•"/>
            </a:pPr>
            <a:r>
              <a:rPr lang="en-US" sz="1800" dirty="0"/>
              <a:t>Best Credit Union 2023-2024 – Mercury News</a:t>
            </a:r>
          </a:p>
          <a:p>
            <a:pPr marL="742950" lvl="1" indent="-285750">
              <a:buFont typeface="Arial" panose="020B0604020202020204" pitchFamily="34" charset="0"/>
              <a:buChar char="•"/>
            </a:pPr>
            <a:r>
              <a:rPr lang="en-US" sz="1800" dirty="0"/>
              <a:t>Commitment to Community &amp; Superior service – Glove News Wire 2024</a:t>
            </a:r>
          </a:p>
          <a:p>
            <a:pPr marL="742950" lvl="1" indent="-285750">
              <a:buFont typeface="Arial" panose="020B0604020202020204" pitchFamily="34" charset="0"/>
              <a:buChar char="•"/>
            </a:pPr>
            <a:r>
              <a:rPr lang="en-US" sz="1800" dirty="0"/>
              <a:t>Dora Maxwell Award – Community Development Recognition</a:t>
            </a:r>
          </a:p>
          <a:p>
            <a:pPr marL="285750" indent="-285750">
              <a:buFontTx/>
              <a:buChar char="-"/>
            </a:pPr>
            <a:r>
              <a:rPr lang="en-US" sz="1800" dirty="0"/>
              <a:t>Programs: Renowned locally and nationally for our world-class financial literacy program</a:t>
            </a:r>
          </a:p>
          <a:p>
            <a:pPr marL="742950" lvl="1" indent="-285750">
              <a:buFontTx/>
              <a:buChar char="-"/>
            </a:pPr>
            <a:r>
              <a:rPr lang="en-US" sz="1800" dirty="0"/>
              <a:t>Winner of 2022 Desjardins National Community Financial Education Award</a:t>
            </a:r>
          </a:p>
          <a:p>
            <a:br>
              <a:rPr lang="en-US" sz="1800" dirty="0">
                <a:solidFill>
                  <a:srgbClr val="000000"/>
                </a:solidFill>
                <a:effectLst/>
                <a:latin typeface="Aptos" panose="020B0004020202020204" pitchFamily="34" charset="0"/>
              </a:rPr>
            </a:br>
            <a:endParaRPr lang="en-US" b="0" i="0" dirty="0">
              <a:solidFill>
                <a:srgbClr val="242424"/>
              </a:solidFill>
              <a:effectLst/>
              <a:latin typeface="inherit"/>
            </a:endParaRPr>
          </a:p>
          <a:p>
            <a:pPr algn="l"/>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3328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69" cy="789908"/>
          </a:xfrm>
        </p:spPr>
        <p:txBody>
          <a:bodyPr/>
          <a:lstStyle/>
          <a:p>
            <a:r>
              <a:rPr lang="en-US" sz="4000" dirty="0"/>
              <a:t>Agenda</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2" y="1299882"/>
            <a:ext cx="10134371" cy="5056467"/>
          </a:xfrm>
        </p:spPr>
        <p:txBody>
          <a:bodyPr>
            <a:normAutofit/>
          </a:bodyPr>
          <a:lstStyle/>
          <a:p>
            <a:pPr marL="285750" indent="-285750">
              <a:buFont typeface="Arial" panose="020B0604020202020204" pitchFamily="34" charset="0"/>
              <a:buChar char="•"/>
            </a:pPr>
            <a:r>
              <a:rPr lang="en-US" sz="4400" dirty="0"/>
              <a:t>Why investing in yourself matters</a:t>
            </a:r>
          </a:p>
          <a:p>
            <a:pPr marL="285750" indent="-285750">
              <a:buFont typeface="Arial" panose="020B0604020202020204" pitchFamily="34" charset="0"/>
              <a:buChar char="•"/>
            </a:pPr>
            <a:r>
              <a:rPr lang="en-US" sz="4400" dirty="0"/>
              <a:t>Building great Credit Scores</a:t>
            </a:r>
          </a:p>
          <a:p>
            <a:pPr marL="285750" indent="-285750">
              <a:buFont typeface="Arial" panose="020B0604020202020204" pitchFamily="34" charset="0"/>
              <a:buChar char="•"/>
            </a:pPr>
            <a:r>
              <a:rPr lang="en-US" sz="4400" dirty="0"/>
              <a:t>Financial Responsibility Habits</a:t>
            </a:r>
          </a:p>
          <a:p>
            <a:pPr marL="285750" indent="-285750">
              <a:buFont typeface="Arial" panose="020B0604020202020204" pitchFamily="34" charset="0"/>
              <a:buChar char="•"/>
            </a:pPr>
            <a:r>
              <a:rPr lang="en-US" sz="4400" dirty="0"/>
              <a:t>Becoming the Best Version of Yourself</a:t>
            </a:r>
          </a:p>
          <a:p>
            <a:pPr marL="285750" indent="-285750">
              <a:buFont typeface="Arial" panose="020B0604020202020204" pitchFamily="34" charset="0"/>
              <a:buChar char="•"/>
            </a:pPr>
            <a:r>
              <a:rPr lang="en-US" sz="4400" dirty="0"/>
              <a:t>Action Steps</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30570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69" cy="828755"/>
          </a:xfrm>
        </p:spPr>
        <p:txBody>
          <a:bodyPr/>
          <a:lstStyle/>
          <a:p>
            <a:r>
              <a:rPr lang="en-US" dirty="0"/>
              <a:t>Why investing in yourself matters</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fontScale="92500"/>
          </a:bodyPr>
          <a:lstStyle/>
          <a:p>
            <a:pPr marL="342900" indent="-342900">
              <a:buFont typeface="Arial" panose="020B0604020202020204" pitchFamily="34" charset="0"/>
              <a:buChar char="•"/>
            </a:pPr>
            <a:r>
              <a:rPr lang="en-US" sz="3600" dirty="0">
                <a:solidFill>
                  <a:srgbClr val="000000"/>
                </a:solidFill>
                <a:effectLst/>
                <a:latin typeface="Aptos" panose="020B0004020202020204" pitchFamily="34" charset="0"/>
              </a:rPr>
              <a:t>Lenders don’t just look at income – they look at behavior.</a:t>
            </a:r>
          </a:p>
          <a:p>
            <a:pPr marL="342900" indent="-342900">
              <a:buFont typeface="Arial" panose="020B0604020202020204" pitchFamily="34" charset="0"/>
              <a:buChar char="•"/>
            </a:pPr>
            <a:r>
              <a:rPr lang="en-US" sz="3600" dirty="0">
                <a:solidFill>
                  <a:srgbClr val="000000"/>
                </a:solidFill>
                <a:latin typeface="Aptos" panose="020B0004020202020204" pitchFamily="34" charset="0"/>
              </a:rPr>
              <a:t>In the bay Area, strong financial health gives access to the best rates on cars, homes, and business loans.</a:t>
            </a:r>
          </a:p>
          <a:p>
            <a:pPr marL="342900" indent="-342900">
              <a:buFont typeface="Arial" panose="020B0604020202020204" pitchFamily="34" charset="0"/>
              <a:buChar char="•"/>
            </a:pPr>
            <a:r>
              <a:rPr lang="en-US" sz="3600" dirty="0">
                <a:solidFill>
                  <a:srgbClr val="000000"/>
                </a:solidFill>
                <a:effectLst/>
                <a:latin typeface="Aptos" panose="020B0004020202020204" pitchFamily="34" charset="0"/>
              </a:rPr>
              <a:t>Investing in yourself improves not just your credit – but your confidence, stability, and freedom.</a:t>
            </a:r>
            <a:br>
              <a:rPr lang="en-US" sz="3600" dirty="0">
                <a:solidFill>
                  <a:srgbClr val="000000"/>
                </a:solidFill>
                <a:effectLst/>
                <a:latin typeface="Aptos" panose="020B0004020202020204" pitchFamily="34" charset="0"/>
              </a:rPr>
            </a:br>
            <a:endParaRPr lang="en-US" sz="3600" dirty="0">
              <a:effectLst/>
              <a:latin typeface="Aptos" panose="020B0004020202020204" pitchFamily="34" charset="0"/>
            </a:endParaRPr>
          </a:p>
          <a:p>
            <a:br>
              <a:rPr lang="en-US" sz="1800" dirty="0">
                <a:solidFill>
                  <a:srgbClr val="000000"/>
                </a:solidFill>
                <a:effectLst/>
                <a:latin typeface="Aptos" panose="020B0004020202020204" pitchFamily="34" charset="0"/>
              </a:rPr>
            </a:br>
            <a:endParaRPr lang="en-US" b="0" i="0" dirty="0">
              <a:solidFill>
                <a:srgbClr val="242424"/>
              </a:solidFill>
              <a:effectLst/>
              <a:latin typeface="inherit"/>
            </a:endParaRPr>
          </a:p>
          <a:p>
            <a:pPr algn="l"/>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20075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The credit score ladder</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285750" indent="-285750">
              <a:buFont typeface="Arial" panose="020B0604020202020204" pitchFamily="34" charset="0"/>
              <a:buChar char="•"/>
            </a:pPr>
            <a:r>
              <a:rPr lang="en-US" sz="3200" dirty="0"/>
              <a:t>800+ = Excellent: Best rates on anything.</a:t>
            </a:r>
          </a:p>
          <a:p>
            <a:pPr marL="285750" indent="-285750">
              <a:buFont typeface="Arial" panose="020B0604020202020204" pitchFamily="34" charset="0"/>
              <a:buChar char="•"/>
            </a:pPr>
            <a:r>
              <a:rPr lang="en-US" sz="3200" dirty="0"/>
              <a:t>740 – 799 = Very Good: Strong borrower.</a:t>
            </a:r>
          </a:p>
          <a:p>
            <a:pPr marL="285750" indent="-285750">
              <a:buFont typeface="Arial" panose="020B0604020202020204" pitchFamily="34" charset="0"/>
              <a:buChar char="•"/>
            </a:pPr>
            <a:r>
              <a:rPr lang="en-US" sz="3200" dirty="0"/>
              <a:t>670 – 739 = Good: Eligible for most products.</a:t>
            </a:r>
          </a:p>
          <a:p>
            <a:pPr marL="285750" indent="-285750">
              <a:buFont typeface="Arial" panose="020B0604020202020204" pitchFamily="34" charset="0"/>
              <a:buChar char="•"/>
            </a:pPr>
            <a:r>
              <a:rPr lang="en-US" sz="3200" dirty="0"/>
              <a:t>580 – 669 = Fair: Higher rates, more scrutiny.</a:t>
            </a:r>
          </a:p>
          <a:p>
            <a:pPr marL="285750" indent="-285750">
              <a:buFont typeface="Arial" panose="020B0604020202020204" pitchFamily="34" charset="0"/>
              <a:buChar char="•"/>
            </a:pPr>
            <a:r>
              <a:rPr lang="en-US" sz="3200" dirty="0"/>
              <a:t>&lt;580 = Poor: Limited access, may need secured options.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b="1" dirty="0">
                <a:solidFill>
                  <a:srgbClr val="0070C0"/>
                </a:solidFill>
              </a:rPr>
              <a:t>Goal: Climb one level at a time</a:t>
            </a:r>
            <a:r>
              <a:rPr lang="en-US" sz="3200" dirty="0"/>
              <a:t>.</a:t>
            </a:r>
          </a:p>
          <a:p>
            <a:endParaRPr lang="en-US" dirty="0"/>
          </a:p>
          <a:p>
            <a:pPr marL="342900" indent="-342900">
              <a:buFont typeface="Arial" panose="020B0604020202020204" pitchFamily="34" charset="0"/>
              <a:buChar char="•"/>
            </a:pPr>
            <a:endParaRPr lang="en-US" dirty="0"/>
          </a:p>
          <a:p>
            <a:endParaRPr lang="en-US" b="1" dirty="0"/>
          </a:p>
          <a:p>
            <a:pPr marL="342900" indent="-342900">
              <a:buFont typeface="Arial" panose="020B0604020202020204" pitchFamily="34" charset="0"/>
              <a:buChar char="•"/>
            </a:pPr>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381350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What affects your score?</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3200" dirty="0"/>
              <a:t>Payment History – 35%</a:t>
            </a:r>
          </a:p>
          <a:p>
            <a:pPr marL="342900" indent="-342900">
              <a:buFont typeface="Arial" panose="020B0604020202020204" pitchFamily="34" charset="0"/>
              <a:buChar char="•"/>
            </a:pPr>
            <a:r>
              <a:rPr lang="en-US" sz="3200" dirty="0"/>
              <a:t>Amounts owed (Credit Utilization) – 30%</a:t>
            </a:r>
          </a:p>
          <a:p>
            <a:pPr marL="342900" indent="-342900">
              <a:buFont typeface="Arial" panose="020B0604020202020204" pitchFamily="34" charset="0"/>
              <a:buChar char="•"/>
            </a:pPr>
            <a:r>
              <a:rPr lang="en-US" sz="3200" dirty="0"/>
              <a:t>Length of Credit History – 15%</a:t>
            </a:r>
          </a:p>
          <a:p>
            <a:pPr marL="342900" indent="-342900">
              <a:buFont typeface="Arial" panose="020B0604020202020204" pitchFamily="34" charset="0"/>
              <a:buChar char="•"/>
            </a:pPr>
            <a:r>
              <a:rPr lang="en-US" sz="3200" dirty="0"/>
              <a:t>Credit Mix – 10%</a:t>
            </a:r>
          </a:p>
          <a:p>
            <a:pPr marL="342900" indent="-342900">
              <a:buFont typeface="Arial" panose="020B0604020202020204" pitchFamily="34" charset="0"/>
              <a:buChar char="•"/>
            </a:pPr>
            <a:r>
              <a:rPr lang="en-US" sz="3200" dirty="0"/>
              <a:t>New Credit Inquiries – 10%</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solidFill>
                  <a:srgbClr val="0070C0"/>
                </a:solidFill>
              </a:rPr>
              <a:t>Activity: What steps can YOU take today to improve each one? </a:t>
            </a:r>
          </a:p>
          <a:p>
            <a:endParaRPr lang="en-US" b="1" dirty="0"/>
          </a:p>
          <a:p>
            <a:pPr marL="342900" indent="-342900">
              <a:buFont typeface="Arial" panose="020B0604020202020204" pitchFamily="34" charset="0"/>
              <a:buChar char="•"/>
            </a:pPr>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14587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Examples from around san jose</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285750" indent="-285750">
              <a:buFont typeface="Arial" panose="020B0604020202020204" pitchFamily="34" charset="0"/>
              <a:buChar char="•"/>
            </a:pPr>
            <a:r>
              <a:rPr lang="en-US" sz="3200" dirty="0"/>
              <a:t>Anna used a secured card from a credit union to go from 580 to 700 in 12 months.</a:t>
            </a:r>
          </a:p>
          <a:p>
            <a:pPr marL="285750" indent="-285750">
              <a:buFont typeface="Arial" panose="020B0604020202020204" pitchFamily="34" charset="0"/>
              <a:buChar char="•"/>
            </a:pPr>
            <a:r>
              <a:rPr lang="en-US" sz="3200" dirty="0"/>
              <a:t>Jamal refinanced his car loan after improving his credit – saved $1,200/ year.</a:t>
            </a:r>
          </a:p>
          <a:p>
            <a:pPr marL="285750" indent="-285750">
              <a:buFont typeface="Arial" panose="020B0604020202020204" pitchFamily="34" charset="0"/>
              <a:buChar char="•"/>
            </a:pPr>
            <a:r>
              <a:rPr lang="en-US" sz="3200" dirty="0"/>
              <a:t>Mei took a business workshop and got a $25,000 small business loan after building a 750+ score.</a:t>
            </a:r>
          </a:p>
          <a:p>
            <a:endParaRPr lang="en-US" sz="3200" dirty="0"/>
          </a:p>
          <a:p>
            <a:pPr marL="285750" indent="-285750">
              <a:buFont typeface="Arial" panose="020B0604020202020204" pitchFamily="34" charset="0"/>
              <a:buChar char="•"/>
            </a:pPr>
            <a:r>
              <a:rPr lang="en-US" sz="3200" b="1" dirty="0">
                <a:solidFill>
                  <a:srgbClr val="0070C0"/>
                </a:solidFill>
              </a:rPr>
              <a:t>You are one decision away from a better outcome. </a:t>
            </a:r>
          </a:p>
          <a:p>
            <a:pPr marL="342900" indent="-342900">
              <a:buFont typeface="Arial" panose="020B0604020202020204" pitchFamily="34" charset="0"/>
              <a:buChar char="•"/>
            </a:pPr>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33932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Financial responsibility habits</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800" dirty="0"/>
              <a:t>Pay yourself before you pay anyone else.</a:t>
            </a:r>
          </a:p>
          <a:p>
            <a:pPr marL="342900" indent="-342900">
              <a:buFont typeface="Arial" panose="020B0604020202020204" pitchFamily="34" charset="0"/>
              <a:buChar char="•"/>
            </a:pPr>
            <a:r>
              <a:rPr lang="en-US" sz="2800" dirty="0"/>
              <a:t>Automate Savings (Start Small - $25/ week)</a:t>
            </a:r>
          </a:p>
          <a:p>
            <a:pPr marL="342900" indent="-342900">
              <a:buFont typeface="Arial" panose="020B0604020202020204" pitchFamily="34" charset="0"/>
              <a:buChar char="•"/>
            </a:pPr>
            <a:r>
              <a:rPr lang="en-US" sz="2800" dirty="0"/>
              <a:t>Track your spending with free tools from (Meriwest Credit union, Mint, Credit Karma)</a:t>
            </a:r>
          </a:p>
          <a:p>
            <a:pPr marL="342900" indent="-342900">
              <a:buFont typeface="Arial" panose="020B0604020202020204" pitchFamily="34" charset="0"/>
              <a:buChar char="•"/>
            </a:pPr>
            <a:r>
              <a:rPr lang="en-US" sz="2800" dirty="0"/>
              <a:t>Set up calendar reminders for bills.</a:t>
            </a:r>
          </a:p>
          <a:p>
            <a:pPr marL="342900" indent="-342900">
              <a:buFont typeface="Arial" panose="020B0604020202020204" pitchFamily="34" charset="0"/>
              <a:buChar char="•"/>
            </a:pPr>
            <a:r>
              <a:rPr lang="en-US" sz="2800" dirty="0"/>
              <a:t>Avoid Buy Now, Pay later traps.</a:t>
            </a:r>
          </a:p>
          <a:p>
            <a:pPr marL="342900" indent="-342900">
              <a:buFont typeface="Arial" panose="020B0604020202020204" pitchFamily="34" charset="0"/>
              <a:buChar char="•"/>
            </a:pPr>
            <a:r>
              <a:rPr lang="en-US" sz="2800" dirty="0"/>
              <a:t>Review your credit report 2X/ Year (Annual Credit Report.com).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a:solidFill>
                  <a:srgbClr val="0070C0"/>
                </a:solidFill>
              </a:rPr>
              <a:t>Habit Building beats quick fixes!!!</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215647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4000" dirty="0"/>
              <a:t>Becoming the better version of yourself</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a:bodyPr>
          <a:lstStyle/>
          <a:p>
            <a:pPr marL="457200" indent="-457200">
              <a:buFont typeface="Arial" panose="020B0604020202020204" pitchFamily="34" charset="0"/>
              <a:buChar char="•"/>
            </a:pPr>
            <a:r>
              <a:rPr lang="en-US" sz="2800" dirty="0"/>
              <a:t>Upgrade your financial literacy – read, listen, attend workshops.</a:t>
            </a:r>
          </a:p>
          <a:p>
            <a:pPr marL="457200" indent="-457200">
              <a:buFont typeface="Arial" panose="020B0604020202020204" pitchFamily="34" charset="0"/>
              <a:buChar char="•"/>
            </a:pPr>
            <a:r>
              <a:rPr lang="en-US" sz="2800" dirty="0"/>
              <a:t>Build multiple streams of income (side hustle, gig work).</a:t>
            </a:r>
          </a:p>
          <a:p>
            <a:pPr marL="457200" indent="-457200">
              <a:buFont typeface="Arial" panose="020B0604020202020204" pitchFamily="34" charset="0"/>
              <a:buChar char="•"/>
            </a:pPr>
            <a:r>
              <a:rPr lang="en-US" sz="2800" dirty="0"/>
              <a:t>Align spending with your values.</a:t>
            </a:r>
          </a:p>
          <a:p>
            <a:endParaRPr lang="en-US" sz="2800" b="1" dirty="0">
              <a:solidFill>
                <a:srgbClr val="0070C0"/>
              </a:solidFill>
            </a:endParaRPr>
          </a:p>
          <a:p>
            <a:pPr marL="457200" indent="-457200">
              <a:buFont typeface="Arial" panose="020B0604020202020204" pitchFamily="34" charset="0"/>
              <a:buChar char="•"/>
            </a:pPr>
            <a:r>
              <a:rPr lang="en-US" sz="2800" b="1" dirty="0">
                <a:solidFill>
                  <a:srgbClr val="0070C0"/>
                </a:solidFill>
              </a:rPr>
              <a:t>Ask: Will this decision get me closer to my goals? </a:t>
            </a:r>
            <a:endParaRPr lang="en-US" sz="2800" b="1"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7945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ur Title goes Here" id="{216E2A47-1B33-481B-B469-F891BA0BB112}" vid="{A834A686-415F-444B-99EF-70560C1C6F1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7398842-3b55-4b5b-93c5-80ec8e00b1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7610C2CD207F41A5DFF1B308640FD2" ma:contentTypeVersion="15" ma:contentTypeDescription="Create a new document." ma:contentTypeScope="" ma:versionID="26104744ccce528f76d8fd755caae48d">
  <xsd:schema xmlns:xsd="http://www.w3.org/2001/XMLSchema" xmlns:xs="http://www.w3.org/2001/XMLSchema" xmlns:p="http://schemas.microsoft.com/office/2006/metadata/properties" xmlns:ns3="77398842-3b55-4b5b-93c5-80ec8e00b16d" xmlns:ns4="968903c9-7e2e-42cf-8d9e-1abffcb4f196" targetNamespace="http://schemas.microsoft.com/office/2006/metadata/properties" ma:root="true" ma:fieldsID="1f3ffef86fff0fc22559b96cc5e1fefb" ns3:_="" ns4:_="">
    <xsd:import namespace="77398842-3b55-4b5b-93c5-80ec8e00b16d"/>
    <xsd:import namespace="968903c9-7e2e-42cf-8d9e-1abffcb4f1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GenerationTime" minOccurs="0"/>
                <xsd:element ref="ns3:MediaServiceEventHashCode" minOccurs="0"/>
                <xsd:element ref="ns3:MediaServiceSearchPropertie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98842-3b55-4b5b-93c5-80ec8e00b1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8903c9-7e2e-42cf-8d9e-1abffcb4f19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77C92E-0531-4E8F-9EB5-6D66C9C57B0E}">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968903c9-7e2e-42cf-8d9e-1abffcb4f196"/>
    <ds:schemaRef ds:uri="http://schemas.microsoft.com/office/infopath/2007/PartnerControls"/>
    <ds:schemaRef ds:uri="77398842-3b55-4b5b-93c5-80ec8e00b16d"/>
    <ds:schemaRef ds:uri="http://purl.org/dc/terms/"/>
  </ds:schemaRefs>
</ds:datastoreItem>
</file>

<file path=customXml/itemProps2.xml><?xml version="1.0" encoding="utf-8"?>
<ds:datastoreItem xmlns:ds="http://schemas.openxmlformats.org/officeDocument/2006/customXml" ds:itemID="{E549A662-5291-4EEC-A9CA-C6BF67FB9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98842-3b55-4b5b-93c5-80ec8e00b16d"/>
    <ds:schemaRef ds:uri="968903c9-7e2e-42cf-8d9e-1abffcb4f1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B7453C-2DCE-49E9-83C9-7E051BC26F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clean sophisticated presentation</Template>
  <TotalTime>5191</TotalTime>
  <Words>949</Words>
  <Application>Microsoft Office PowerPoint</Application>
  <PresentationFormat>Widescreen</PresentationFormat>
  <Paragraphs>115</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Arial</vt:lpstr>
      <vt:lpstr>Calibri</vt:lpstr>
      <vt:lpstr>Calibri Light</vt:lpstr>
      <vt:lpstr>inherit</vt:lpstr>
      <vt:lpstr>Speak Pro</vt:lpstr>
      <vt:lpstr>Office Theme</vt:lpstr>
      <vt:lpstr>Custom Design</vt:lpstr>
      <vt:lpstr>Empowering your financial journey – invest in yourself July 2025</vt:lpstr>
      <vt:lpstr>Who is Meriwest credit union</vt:lpstr>
      <vt:lpstr>Agenda</vt:lpstr>
      <vt:lpstr>Why investing in yourself matters</vt:lpstr>
      <vt:lpstr>The credit score ladder</vt:lpstr>
      <vt:lpstr>What affects your score?</vt:lpstr>
      <vt:lpstr>Examples from around san jose</vt:lpstr>
      <vt:lpstr>Financial responsibility habits</vt:lpstr>
      <vt:lpstr>Becoming the better version of yourself</vt:lpstr>
      <vt:lpstr>Roadmap to fulfill your dreams</vt:lpstr>
      <vt:lpstr>Why Meriwest Credit union</vt:lpstr>
      <vt:lpstr>Products and Services</vt:lpstr>
      <vt:lpstr>Your turn: let us plan your next step</vt:lpstr>
      <vt:lpstr>Thank you!</vt:lpstr>
      <vt:lpstr>Our Contact Information</vt:lpstr>
    </vt:vector>
  </TitlesOfParts>
  <Company>Meriwest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goes Here</dc:title>
  <dc:creator>Brooks Bogle</dc:creator>
  <cp:lastModifiedBy>Helen Grays-Jones</cp:lastModifiedBy>
  <cp:revision>52</cp:revision>
  <cp:lastPrinted>2025-07-24T22:04:52Z</cp:lastPrinted>
  <dcterms:created xsi:type="dcterms:W3CDTF">2024-02-02T22:33:38Z</dcterms:created>
  <dcterms:modified xsi:type="dcterms:W3CDTF">2025-07-24T22:07:33Z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0x010100147610C2CD207F41A5DFF1B308640FD2</vt:lpwstr>
  </property>
  <property fmtid="{D5CDD505-2E9C-101B-9397-08002B2CF9AE}" pid="3" name="MSIP_Label_e0a4d0a4-07b7-48cd-b072-a566981294dc_Enabled">
    <vt:lpwstr>true</vt:lpwstr>
  </property>
  <property fmtid="{D5CDD505-2E9C-101B-9397-08002B2CF9AE}" pid="4" name="MSIP_Label_e0a4d0a4-07b7-48cd-b072-a566981294dc_SetDate">
    <vt:lpwstr>2024-07-10T00:35:25Z</vt:lpwstr>
  </property>
  <property fmtid="{D5CDD505-2E9C-101B-9397-08002B2CF9AE}" pid="5" name="MSIP_Label_e0a4d0a4-07b7-48cd-b072-a566981294dc_Method">
    <vt:lpwstr>Standard</vt:lpwstr>
  </property>
  <property fmtid="{D5CDD505-2E9C-101B-9397-08002B2CF9AE}" pid="6" name="MSIP_Label_e0a4d0a4-07b7-48cd-b072-a566981294dc_Name">
    <vt:lpwstr>defa4170-0d19-0005-0004-bc88714345d2</vt:lpwstr>
  </property>
  <property fmtid="{D5CDD505-2E9C-101B-9397-08002B2CF9AE}" pid="7" name="MSIP_Label_e0a4d0a4-07b7-48cd-b072-a566981294dc_SiteId">
    <vt:lpwstr>e470c07c-20d2-4c47-8cc6-fac65cf80428</vt:lpwstr>
  </property>
  <property fmtid="{D5CDD505-2E9C-101B-9397-08002B2CF9AE}" pid="8" name="MSIP_Label_e0a4d0a4-07b7-48cd-b072-a566981294dc_ActionId">
    <vt:lpwstr>e58dc6a9-90aa-45dc-9b09-15486a1d38c6</vt:lpwstr>
  </property>
  <property fmtid="{D5CDD505-2E9C-101B-9397-08002B2CF9AE}" pid="9" name="MSIP_Label_e0a4d0a4-07b7-48cd-b072-a566981294dc_ContentBits">
    <vt:lpwstr>0</vt:lpwstr>
  </property>
</Properties>
</file>