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60" r:id="rId2"/>
    <p:sldId id="382" r:id="rId3"/>
    <p:sldId id="401" r:id="rId4"/>
    <p:sldId id="403" r:id="rId5"/>
    <p:sldId id="404" r:id="rId6"/>
    <p:sldId id="405" r:id="rId7"/>
    <p:sldId id="406" r:id="rId8"/>
    <p:sldId id="407" r:id="rId9"/>
    <p:sldId id="343" r:id="rId10"/>
    <p:sldId id="408" r:id="rId11"/>
    <p:sldId id="402" r:id="rId12"/>
    <p:sldId id="409" r:id="rId13"/>
    <p:sldId id="410" r:id="rId14"/>
    <p:sldId id="411" r:id="rId15"/>
    <p:sldId id="415" r:id="rId16"/>
    <p:sldId id="416" r:id="rId17"/>
    <p:sldId id="412" r:id="rId18"/>
    <p:sldId id="413" r:id="rId19"/>
    <p:sldId id="414" r:id="rId20"/>
    <p:sldId id="454" r:id="rId21"/>
    <p:sldId id="460" r:id="rId22"/>
    <p:sldId id="458" r:id="rId23"/>
    <p:sldId id="457" r:id="rId24"/>
    <p:sldId id="417" r:id="rId25"/>
    <p:sldId id="418" r:id="rId26"/>
    <p:sldId id="419" r:id="rId27"/>
    <p:sldId id="420" r:id="rId28"/>
    <p:sldId id="421" r:id="rId29"/>
    <p:sldId id="455" r:id="rId30"/>
    <p:sldId id="422" r:id="rId31"/>
    <p:sldId id="423" r:id="rId32"/>
    <p:sldId id="425" r:id="rId33"/>
    <p:sldId id="452" r:id="rId34"/>
    <p:sldId id="426" r:id="rId35"/>
    <p:sldId id="424" r:id="rId36"/>
    <p:sldId id="448" r:id="rId37"/>
    <p:sldId id="449" r:id="rId38"/>
    <p:sldId id="450" r:id="rId39"/>
    <p:sldId id="451" r:id="rId40"/>
    <p:sldId id="447" r:id="rId41"/>
    <p:sldId id="431" r:id="rId42"/>
    <p:sldId id="432" r:id="rId43"/>
    <p:sldId id="433" r:id="rId44"/>
    <p:sldId id="434" r:id="rId45"/>
    <p:sldId id="435" r:id="rId46"/>
    <p:sldId id="436" r:id="rId47"/>
    <p:sldId id="437" r:id="rId48"/>
    <p:sldId id="438" r:id="rId49"/>
    <p:sldId id="439" r:id="rId50"/>
    <p:sldId id="440" r:id="rId51"/>
    <p:sldId id="442" r:id="rId52"/>
    <p:sldId id="441" r:id="rId53"/>
    <p:sldId id="443" r:id="rId54"/>
    <p:sldId id="444" r:id="rId55"/>
    <p:sldId id="445" r:id="rId56"/>
    <p:sldId id="459" r:id="rId57"/>
    <p:sldId id="461"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84080" autoAdjust="0"/>
  </p:normalViewPr>
  <p:slideViewPr>
    <p:cSldViewPr>
      <p:cViewPr varScale="1">
        <p:scale>
          <a:sx n="58" d="100"/>
          <a:sy n="58" d="100"/>
        </p:scale>
        <p:origin x="846" y="72"/>
      </p:cViewPr>
      <p:guideLst>
        <p:guide orient="horz" pos="2160"/>
        <p:guide pos="2880"/>
      </p:guideLst>
    </p:cSldViewPr>
  </p:slideViewPr>
  <p:notesTextViewPr>
    <p:cViewPr>
      <p:scale>
        <a:sx n="1" d="1"/>
        <a:sy n="1" d="1"/>
      </p:scale>
      <p:origin x="0" y="0"/>
    </p:cViewPr>
  </p:notesTextViewPr>
  <p:sorterViewPr>
    <p:cViewPr>
      <p:scale>
        <a:sx n="100" d="100"/>
        <a:sy n="100" d="100"/>
      </p:scale>
      <p:origin x="0" y="22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9A62D75-AC8C-4B72-89AF-10B3C8F00181}" type="datetimeFigureOut">
              <a:rPr lang="en-US" smtClean="0"/>
              <a:t>4/16/2025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2B2583C-CDFC-47BC-B478-5115987EBBA3}" type="slidenum">
              <a:rPr lang="en-US" smtClean="0"/>
              <a:t>‹#›</a:t>
            </a:fld>
            <a:endParaRPr lang="en-US"/>
          </a:p>
        </p:txBody>
      </p:sp>
    </p:spTree>
    <p:extLst>
      <p:ext uri="{BB962C8B-B14F-4D97-AF65-F5344CB8AC3E}">
        <p14:creationId xmlns:p14="http://schemas.microsoft.com/office/powerpoint/2010/main" val="407213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idtheft.about.com/od/youridentityisstolen/p/FRAUDALERT.ht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idtheft.about.com/od/youridentityisstolen/p/CLOSEACCT.ht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1</a:t>
            </a:fld>
            <a:endParaRPr lang="en-US"/>
          </a:p>
        </p:txBody>
      </p:sp>
    </p:spTree>
    <p:extLst>
      <p:ext uri="{BB962C8B-B14F-4D97-AF65-F5344CB8AC3E}">
        <p14:creationId xmlns:p14="http://schemas.microsoft.com/office/powerpoint/2010/main" val="3711523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sz="1200" dirty="0"/>
              <a:t>In the United States and Canada, for example, many people have reported that unauthorized persons have taken funds out of their bank or financial accounts, or, in the worst cases, taken over their identities altogether, running up vast debts and committing crimes while using the victim’s names. In many cases, a victim's losses may include not only out-of-pocket financial losses, but substantial additional financial costs associated with trying to restore his or her reputation in the community and correcting erroneous information for which the criminal is responsible.</a:t>
            </a:r>
          </a:p>
          <a:p>
            <a:pPr eaLnBrk="1" hangingPunct="1">
              <a:defRPr/>
            </a:pPr>
            <a:endParaRPr lang="en-US" altLang="en-US" sz="1200" dirty="0"/>
          </a:p>
          <a:p>
            <a:pPr eaLnBrk="1" hangingPunct="1">
              <a:defRPr/>
            </a:pPr>
            <a:r>
              <a:rPr lang="en-US" altLang="en-US" sz="1200" dirty="0"/>
              <a:t>Here are some examples-no need to read all of them:</a:t>
            </a:r>
          </a:p>
          <a:p>
            <a:pPr eaLnBrk="1" hangingPunct="1">
              <a:defRPr/>
            </a:pPr>
            <a:endParaRPr lang="en-US" altLang="en-US" sz="1200" dirty="0"/>
          </a:p>
          <a:p>
            <a:pPr marL="171450" indent="-171450" eaLnBrk="1" hangingPunct="1">
              <a:buFont typeface="Arial" panose="020B0604020202020204" pitchFamily="34" charset="0"/>
              <a:buChar char="•"/>
              <a:defRPr/>
            </a:pPr>
            <a:r>
              <a:rPr lang="en-US" altLang="en-US" sz="1200" b="1" dirty="0"/>
              <a:t>Take over existing accounts</a:t>
            </a:r>
            <a:r>
              <a:rPr lang="en-US" altLang="en-US" sz="1200" dirty="0"/>
              <a:t> = Someone stole Melissa’s rent check out of her landlord’s mailbox and then tried to use the routing information on the bottom to try &amp; deposit funds into a pre-paid VISA account.  They also used chemicals to erase the ink and re-wrote the original check to themselves for $450.</a:t>
            </a:r>
          </a:p>
          <a:p>
            <a:pPr marL="171450" indent="-171450" eaLnBrk="1" hangingPunct="1">
              <a:buFont typeface="Arial" panose="020B0604020202020204" pitchFamily="34" charset="0"/>
              <a:buChar char="•"/>
              <a:defRPr/>
            </a:pPr>
            <a:endParaRPr lang="en-US" altLang="en-US" sz="1200" dirty="0"/>
          </a:p>
          <a:p>
            <a:pPr marL="171450" indent="-171450" eaLnBrk="1" hangingPunct="1">
              <a:buFont typeface="Arial" panose="020B0604020202020204" pitchFamily="34" charset="0"/>
              <a:buChar char="•"/>
              <a:defRPr/>
            </a:pPr>
            <a:r>
              <a:rPr lang="en-US" altLang="en-US" sz="1200" b="1" dirty="0"/>
              <a:t>Someone can get a job in your name and SSN</a:t>
            </a:r>
            <a:r>
              <a:rPr lang="en-US" altLang="en-US" sz="1200" dirty="0"/>
              <a:t> = Melissa’s 10 year old nephew has 34 people currently using his SSN for work in Southern California.</a:t>
            </a:r>
          </a:p>
          <a:p>
            <a:pPr marL="171450" indent="-171450" eaLnBrk="1" hangingPunct="1">
              <a:buFont typeface="Arial" panose="020B0604020202020204" pitchFamily="34" charset="0"/>
              <a:buChar char="•"/>
              <a:defRPr/>
            </a:pPr>
            <a:endParaRPr lang="en-US" altLang="en-US" sz="1200" b="1" dirty="0"/>
          </a:p>
          <a:p>
            <a:pPr marL="171450" indent="-171450" eaLnBrk="1" hangingPunct="1">
              <a:buFont typeface="Arial" panose="020B0604020202020204" pitchFamily="34" charset="0"/>
              <a:buChar char="•"/>
              <a:defRPr/>
            </a:pPr>
            <a:r>
              <a:rPr lang="en-US" altLang="en-US" sz="1200" dirty="0"/>
              <a:t>Central District of California. A woman pleaded guilty to federal charges of using a stolen Social Security number to obtain thousands of dollars in credit and then filing for bankruptcy in the name of her victim. More recently, a man was indicted, pleaded guilty to federal charges and was sentenced to 27 months imprisonment for obtaining private bank account information about an insurance company's policyholders and using that information to deposit $764,000 in counterfeit checks into a bank account he established.</a:t>
            </a:r>
          </a:p>
          <a:p>
            <a:pPr eaLnBrk="1" hangingPunct="1">
              <a:buFont typeface="Arial" panose="020B0604020202020204" pitchFamily="34" charset="0"/>
              <a:buNone/>
              <a:defRPr/>
            </a:pPr>
            <a:endParaRPr lang="en-US" altLang="en-US" sz="1200" dirty="0"/>
          </a:p>
          <a:p>
            <a:pPr eaLnBrk="1" hangingPunct="1">
              <a:defRPr/>
            </a:pPr>
            <a:r>
              <a:rPr lang="en-US" altLang="en-US" sz="1200" dirty="0"/>
              <a:t>These are people who got caught.  Every year hundreds of thousands of identity thefts occur with NO ONE being caught or convicted!</a:t>
            </a:r>
          </a:p>
          <a:p>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10</a:t>
            </a:fld>
            <a:endParaRPr lang="en-US"/>
          </a:p>
        </p:txBody>
      </p:sp>
    </p:spTree>
    <p:extLst>
      <p:ext uri="{BB962C8B-B14F-4D97-AF65-F5344CB8AC3E}">
        <p14:creationId xmlns:p14="http://schemas.microsoft.com/office/powerpoint/2010/main" val="1523731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B2583C-CDFC-47BC-B478-5115987EBBA3}" type="slidenum">
              <a:rPr lang="en-US" smtClean="0"/>
              <a:t>11</a:t>
            </a:fld>
            <a:endParaRPr lang="en-US"/>
          </a:p>
        </p:txBody>
      </p:sp>
    </p:spTree>
    <p:extLst>
      <p:ext uri="{BB962C8B-B14F-4D97-AF65-F5344CB8AC3E}">
        <p14:creationId xmlns:p14="http://schemas.microsoft.com/office/powerpoint/2010/main" val="3711523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altLang="en-US" dirty="0"/>
              <a:t>Some criminals engage in "dumpster diving" ­ going through your garbage cans or a communal dumpster or trash bin -- to obtain copies of checks, credit card or bank statements, or other records that typically bear your name, address, and even your telephone number. These types of records make it easier for criminals to get control over accounts in your name and assume your identity.</a:t>
            </a:r>
          </a:p>
        </p:txBody>
      </p:sp>
      <p:sp>
        <p:nvSpPr>
          <p:cNvPr id="4" name="Slide Number Placeholder 3"/>
          <p:cNvSpPr>
            <a:spLocks noGrp="1"/>
          </p:cNvSpPr>
          <p:nvPr>
            <p:ph type="sldNum" sz="quarter" idx="10"/>
          </p:nvPr>
        </p:nvSpPr>
        <p:spPr/>
        <p:txBody>
          <a:bodyPr/>
          <a:lstStyle/>
          <a:p>
            <a:fld id="{A2B2583C-CDFC-47BC-B478-5115987EBBA3}" type="slidenum">
              <a:rPr lang="en-US" smtClean="0"/>
              <a:t>12</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Many people do not realize how easily criminals can obtain our personal data without having to break into our homes. </a:t>
            </a:r>
          </a:p>
          <a:p>
            <a:pPr eaLnBrk="1" hangingPunct="1">
              <a:buFontTx/>
              <a:buChar char="•"/>
            </a:pPr>
            <a:r>
              <a:rPr lang="en-US" altLang="en-US" dirty="0"/>
              <a:t>In public places, for example, criminals may engage in "shoulder surfing" ­ watching you from a nearby location as you punch in your credit card number ­or listen in on your conversation if you give your credit-card number over the telephone to a hotel or rental car company.</a:t>
            </a:r>
          </a:p>
          <a:p>
            <a:pPr eaLnBrk="1" hangingPunct="1"/>
            <a:r>
              <a:rPr lang="en-US" altLang="en-US" dirty="0"/>
              <a:t>Even the area near your home or office may not be secure. </a:t>
            </a:r>
          </a:p>
        </p:txBody>
      </p:sp>
      <p:sp>
        <p:nvSpPr>
          <p:cNvPr id="4" name="Slide Number Placeholder 3"/>
          <p:cNvSpPr>
            <a:spLocks noGrp="1"/>
          </p:cNvSpPr>
          <p:nvPr>
            <p:ph type="sldNum" sz="quarter" idx="10"/>
          </p:nvPr>
        </p:nvSpPr>
        <p:spPr/>
        <p:txBody>
          <a:bodyPr/>
          <a:lstStyle/>
          <a:p>
            <a:fld id="{A2B2583C-CDFC-47BC-B478-5115987EBBA3}" type="slidenum">
              <a:rPr lang="en-US" smtClean="0"/>
              <a:t>13</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14</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r>
              <a:rPr lang="en-US" altLang="en-US" b="1" dirty="0"/>
              <a:t>Steal your mail</a:t>
            </a:r>
            <a:r>
              <a:rPr lang="en-US" altLang="en-US" dirty="0"/>
              <a:t> = This is how they got Melissa…She ended up buying a locked mailbox and so did her landlord</a:t>
            </a:r>
            <a:endParaRPr lang="en-US" altLang="en-US" b="1" dirty="0"/>
          </a:p>
          <a:p>
            <a:pPr marL="171450" indent="-171450" eaLnBrk="1" hangingPunct="1">
              <a:buFont typeface="Arial" panose="020B0604020202020204" pitchFamily="34" charset="0"/>
              <a:buChar char="•"/>
              <a:defRPr/>
            </a:pPr>
            <a:r>
              <a:rPr lang="en-US" altLang="en-US" dirty="0"/>
              <a:t>If you receive applications for "preapproved" credit cards in the mail, but discard them without tearing up the enclosed materials, criminals may retrieve them and try to activate the cards for their use without your knowledge. </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15</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r>
              <a:rPr lang="en-US" altLang="en-US" dirty="0"/>
              <a:t>Also, if your mail is delivered to a place where others have ready access to it, criminals may simply intercept and redirect your mail to another location.</a:t>
            </a:r>
          </a:p>
        </p:txBody>
      </p:sp>
      <p:sp>
        <p:nvSpPr>
          <p:cNvPr id="4" name="Slide Number Placeholder 3"/>
          <p:cNvSpPr>
            <a:spLocks noGrp="1"/>
          </p:cNvSpPr>
          <p:nvPr>
            <p:ph type="sldNum" sz="quarter" idx="10"/>
          </p:nvPr>
        </p:nvSpPr>
        <p:spPr/>
        <p:txBody>
          <a:bodyPr/>
          <a:lstStyle/>
          <a:p>
            <a:fld id="{A2B2583C-CDFC-47BC-B478-5115987EBBA3}" type="slidenum">
              <a:rPr lang="en-US" smtClean="0"/>
              <a:t>16</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17</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dirty="0"/>
              <a:t>They pose as legitimate companies or government agencies that you do business with in order to get your personal information. AKA “Phishing”</a:t>
            </a:r>
          </a:p>
        </p:txBody>
      </p:sp>
      <p:sp>
        <p:nvSpPr>
          <p:cNvPr id="4" name="Slide Number Placeholder 3"/>
          <p:cNvSpPr>
            <a:spLocks noGrp="1"/>
          </p:cNvSpPr>
          <p:nvPr>
            <p:ph type="sldNum" sz="quarter" idx="10"/>
          </p:nvPr>
        </p:nvSpPr>
        <p:spPr/>
        <p:txBody>
          <a:bodyPr/>
          <a:lstStyle/>
          <a:p>
            <a:fld id="{A2B2583C-CDFC-47BC-B478-5115987EBBA3}" type="slidenum">
              <a:rPr lang="en-US" smtClean="0"/>
              <a:t>18</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familiar attempt to get at your hard-earned paycheck is resurfacing, says the FBI. The organization recently released a Public Service Announcement warning that cybercriminals are again targeting online payroll accounts for employees who use direct deposit, particularly those working in education, healthcare, and commercial airway transportation. The Better Business Bureau is also echoing the warning to consumers. </a:t>
            </a:r>
            <a:r>
              <a:rPr lang="en-US" sz="1200" kern="1200">
                <a:solidFill>
                  <a:schemeClr val="tx1"/>
                </a:solidFill>
                <a:effectLst/>
                <a:latin typeface="+mn-lt"/>
                <a:ea typeface="+mn-ea"/>
                <a:cs typeface="+mn-cs"/>
              </a:rPr>
              <a:t>The direct deposit scam is nothing new, but it’s back with a vengeance.  </a:t>
            </a:r>
          </a:p>
        </p:txBody>
      </p:sp>
      <p:sp>
        <p:nvSpPr>
          <p:cNvPr id="4" name="Slide Number Placeholder 3"/>
          <p:cNvSpPr>
            <a:spLocks noGrp="1"/>
          </p:cNvSpPr>
          <p:nvPr>
            <p:ph type="sldNum" sz="quarter" idx="10"/>
          </p:nvPr>
        </p:nvSpPr>
        <p:spPr/>
        <p:txBody>
          <a:bodyPr/>
          <a:lstStyle/>
          <a:p>
            <a:fld id="{A2B2583C-CDFC-47BC-B478-5115987EBBA3}" type="slidenum">
              <a:rPr lang="en-US" smtClean="0"/>
              <a:t>20</a:t>
            </a:fld>
            <a:endParaRPr lang="en-US"/>
          </a:p>
        </p:txBody>
      </p:sp>
    </p:spTree>
    <p:extLst>
      <p:ext uri="{BB962C8B-B14F-4D97-AF65-F5344CB8AC3E}">
        <p14:creationId xmlns:p14="http://schemas.microsoft.com/office/powerpoint/2010/main" val="101466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2</a:t>
            </a:fld>
            <a:endParaRPr lang="en-US"/>
          </a:p>
        </p:txBody>
      </p:sp>
    </p:spTree>
    <p:extLst>
      <p:ext uri="{BB962C8B-B14F-4D97-AF65-F5344CB8AC3E}">
        <p14:creationId xmlns:p14="http://schemas.microsoft.com/office/powerpoint/2010/main" val="152373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24</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B2583C-CDFC-47BC-B478-5115987EBBA3}" type="slidenum">
              <a:rPr lang="en-US" smtClean="0"/>
              <a:t>25</a:t>
            </a:fld>
            <a:endParaRPr lang="en-US"/>
          </a:p>
        </p:txBody>
      </p:sp>
    </p:spTree>
    <p:extLst>
      <p:ext uri="{BB962C8B-B14F-4D97-AF65-F5344CB8AC3E}">
        <p14:creationId xmlns:p14="http://schemas.microsoft.com/office/powerpoint/2010/main" val="3711523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26</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sz="1200" kern="1200" dirty="0">
                <a:solidFill>
                  <a:schemeClr val="tx1"/>
                </a:solidFill>
                <a:effectLst/>
                <a:latin typeface="+mn-lt"/>
                <a:ea typeface="+mn-ea"/>
                <a:cs typeface="+mn-cs"/>
              </a:rPr>
              <a:t>Such sites will post Trust-e symbol on their pages. All secure sites have URLs that begin with "[https" https"] and have a privacy policy. Additionally, you may want to reserve one particular credit card for online purchases so that you don't put more than one card at risk. </a:t>
            </a: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27</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28</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29</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200" b="0" kern="1200" dirty="0">
                <a:solidFill>
                  <a:schemeClr val="tx1"/>
                </a:solidFill>
                <a:effectLst/>
                <a:latin typeface="+mn-lt"/>
                <a:ea typeface="+mn-ea"/>
                <a:cs typeface="+mn-cs"/>
              </a:rPr>
              <a:t>Make a habit of verifying your bank statements with your receipts before shredding the receipts. </a:t>
            </a:r>
          </a:p>
          <a:p>
            <a:pPr eaLnBrk="1" hangingPunct="1">
              <a:buFontTx/>
              <a:buChar char="•"/>
            </a:pPr>
            <a:r>
              <a:rPr lang="en-US" sz="1200" kern="1200" dirty="0">
                <a:solidFill>
                  <a:schemeClr val="tx1"/>
                </a:solidFill>
                <a:effectLst/>
                <a:latin typeface="+mn-lt"/>
                <a:ea typeface="+mn-ea"/>
                <a:cs typeface="+mn-cs"/>
              </a:rPr>
              <a:t>Staying abreast of your spending will allow you to spot and stop personal information fraud sooner than later. </a:t>
            </a: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30</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One of the most important pieces of knowledge you have in your arsenal as a consumer is that you can legally request one free credit report per year from each of the major credit reporting agencies. </a:t>
            </a:r>
          </a:p>
          <a:p>
            <a:pPr eaLnBrk="1" hangingPunct="1">
              <a:defRPr/>
            </a:pPr>
            <a:endParaRPr lang="en-US" dirty="0"/>
          </a:p>
          <a:p>
            <a:pPr eaLnBrk="1" hangingPunct="1">
              <a:defRPr/>
            </a:pPr>
            <a:r>
              <a:rPr lang="en-US" dirty="0"/>
              <a:t>The three credit reporting agencies are Experian, Transunion and Equifax.  </a:t>
            </a:r>
          </a:p>
          <a:p>
            <a:pPr eaLnBrk="1" hangingPunct="1">
              <a:defRPr/>
            </a:pPr>
            <a:endParaRPr lang="en-US" dirty="0"/>
          </a:p>
          <a:p>
            <a:pPr eaLnBrk="1" hangingPunct="1">
              <a:defRPr/>
            </a:pPr>
            <a:r>
              <a:rPr lang="en-US" dirty="0"/>
              <a:t>These reports can help you keep track of long-term trends in your credit and can alert you to any negative factors you may be unaware of. </a:t>
            </a:r>
          </a:p>
          <a:p>
            <a:pPr eaLnBrk="1" hangingPunct="1">
              <a:defRPr/>
            </a:pPr>
            <a:endParaRPr lang="en-US" dirty="0"/>
          </a:p>
          <a:p>
            <a:pPr eaLnBrk="1" hangingPunct="1">
              <a:defRPr/>
            </a:pPr>
            <a:r>
              <a:rPr lang="en-US" dirty="0"/>
              <a:t>Visit AnnualCreditReport.com</a:t>
            </a:r>
          </a:p>
          <a:p>
            <a:pPr eaLnBrk="1" hangingPunct="1">
              <a:defRPr/>
            </a:pPr>
            <a:endParaRPr lang="en-US" dirty="0"/>
          </a:p>
          <a:p>
            <a:pPr marL="0" indent="0" eaLnBrk="1" hangingPunct="1">
              <a:buFont typeface="Arial" panose="020B0604020202020204" pitchFamily="34" charset="0"/>
              <a:buNone/>
              <a:defRPr/>
            </a:pPr>
            <a:r>
              <a:rPr lang="en-US" dirty="0"/>
              <a:t>If you find an error in a report, contact the credit issuer to correct the mistake with the reporting agencies.</a:t>
            </a:r>
          </a:p>
        </p:txBody>
      </p:sp>
      <p:sp>
        <p:nvSpPr>
          <p:cNvPr id="4" name="Slide Number Placeholder 3"/>
          <p:cNvSpPr>
            <a:spLocks noGrp="1"/>
          </p:cNvSpPr>
          <p:nvPr>
            <p:ph type="sldNum" sz="quarter" idx="10"/>
          </p:nvPr>
        </p:nvSpPr>
        <p:spPr/>
        <p:txBody>
          <a:bodyPr/>
          <a:lstStyle/>
          <a:p>
            <a:fld id="{A2B2583C-CDFC-47BC-B478-5115987EBBA3}" type="slidenum">
              <a:rPr lang="en-US" smtClean="0"/>
              <a:t>31</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200" b="0" kern="1200" dirty="0">
                <a:solidFill>
                  <a:schemeClr val="tx1"/>
                </a:solidFill>
                <a:effectLst/>
                <a:latin typeface="+mn-lt"/>
                <a:ea typeface="+mn-ea"/>
                <a:cs typeface="+mn-cs"/>
              </a:rPr>
              <a:t>Update any changes of address immediately if you move, including all the credit card companies you use. </a:t>
            </a:r>
          </a:p>
          <a:p>
            <a:pPr eaLnBrk="1" hangingPunct="1">
              <a:buFontTx/>
              <a:buChar char="•"/>
            </a:pPr>
            <a:r>
              <a:rPr lang="en-US" sz="1200" kern="1200" dirty="0">
                <a:solidFill>
                  <a:schemeClr val="tx1"/>
                </a:solidFill>
                <a:effectLst/>
                <a:latin typeface="+mn-lt"/>
                <a:ea typeface="+mn-ea"/>
                <a:cs typeface="+mn-cs"/>
              </a:rPr>
              <a:t>You don't want your personal information going to your old address and possibly the wrong hands. </a:t>
            </a: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32</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200" b="0" kern="1200" dirty="0">
                <a:solidFill>
                  <a:schemeClr val="tx1"/>
                </a:solidFill>
                <a:effectLst/>
                <a:latin typeface="+mn-lt"/>
                <a:ea typeface="+mn-ea"/>
                <a:cs typeface="+mn-cs"/>
              </a:rPr>
              <a:t>Update any changes of address immediately if you move, including all the credit card companies you use. </a:t>
            </a:r>
          </a:p>
          <a:p>
            <a:pPr eaLnBrk="1" hangingPunct="1">
              <a:buFontTx/>
              <a:buChar char="•"/>
            </a:pPr>
            <a:r>
              <a:rPr lang="en-US" sz="1200" kern="1200" dirty="0">
                <a:solidFill>
                  <a:schemeClr val="tx1"/>
                </a:solidFill>
                <a:effectLst/>
                <a:latin typeface="+mn-lt"/>
                <a:ea typeface="+mn-ea"/>
                <a:cs typeface="+mn-cs"/>
              </a:rPr>
              <a:t>You don't want your personal information going to your old address and possibly the wrong hands. </a:t>
            </a: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33</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B2583C-CDFC-47BC-B478-5115987EBBA3}" type="slidenum">
              <a:rPr lang="en-US" smtClean="0"/>
              <a:t>3</a:t>
            </a:fld>
            <a:endParaRPr lang="en-US"/>
          </a:p>
        </p:txBody>
      </p:sp>
    </p:spTree>
    <p:extLst>
      <p:ext uri="{BB962C8B-B14F-4D97-AF65-F5344CB8AC3E}">
        <p14:creationId xmlns:p14="http://schemas.microsoft.com/office/powerpoint/2010/main" val="3711523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Secure your personal information by guarding your Social Security card and number, and disclosing it only when it is essential. </a:t>
            </a:r>
          </a:p>
          <a:p>
            <a:r>
              <a:rPr lang="en-US" sz="1200" kern="1200" dirty="0">
                <a:solidFill>
                  <a:schemeClr val="tx1"/>
                </a:solidFill>
                <a:effectLst/>
                <a:latin typeface="+mn-lt"/>
                <a:ea typeface="+mn-ea"/>
                <a:cs typeface="+mn-cs"/>
              </a:rPr>
              <a:t>If you are suspicious about why it is requested, don't be afraid to question it, and if you don't feel comfortable revealing certain information, don't. </a:t>
            </a:r>
          </a:p>
        </p:txBody>
      </p:sp>
      <p:sp>
        <p:nvSpPr>
          <p:cNvPr id="4" name="Slide Number Placeholder 3"/>
          <p:cNvSpPr>
            <a:spLocks noGrp="1"/>
          </p:cNvSpPr>
          <p:nvPr>
            <p:ph type="sldNum" sz="quarter" idx="10"/>
          </p:nvPr>
        </p:nvSpPr>
        <p:spPr/>
        <p:txBody>
          <a:bodyPr/>
          <a:lstStyle/>
          <a:p>
            <a:fld id="{A2B2583C-CDFC-47BC-B478-5115987EBBA3}" type="slidenum">
              <a:rPr lang="en-US" smtClean="0"/>
              <a:t>34</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US" altLang="en-US" dirty="0"/>
              <a:t>Don’t give out personal information on the phone, through the mail, or on the Internet unless you initiate the contact or know the individual who initiated the contact. Thieves will </a:t>
            </a:r>
            <a:r>
              <a:rPr lang="en-US" altLang="en-US" b="0" dirty="0"/>
              <a:t>pose as bank representatives, Internet service providers, government agents, and even ex-boyfriends or -girlfriends to get you to reveal personal information.</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Never release your Social Security, credit card, or bank account numbers over the phone, unless with a bank that you have contacted.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If someone calls in, get their information and then call your bank back through your usual method or phone contact in order to verify that the request was legitimate.</a:t>
            </a:r>
            <a:endParaRPr lang="en-US" altLang="en-US" dirty="0"/>
          </a:p>
          <a:p>
            <a:pPr marL="0" marR="0" indent="0" algn="l" defTabSz="914400" rtl="0" eaLnBrk="1" fontAlgn="auto" latinLnBrk="0" hangingPunct="1">
              <a:lnSpc>
                <a:spcPct val="100000"/>
              </a:lnSpc>
              <a:spcBef>
                <a:spcPts val="0"/>
              </a:spcBef>
              <a:spcAft>
                <a:spcPts val="0"/>
              </a:spcAft>
              <a:buClrTx/>
              <a:buSzTx/>
              <a:buFontTx/>
              <a:buChar char="•"/>
              <a:tabLst/>
              <a:defRPr/>
            </a:pPr>
            <a:endParaRPr lang="en-US" altLang="en-US" dirty="0"/>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35</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Monitoring is good.  Catherine, while standing in line at Disney Land, Credit Karma alerted her that she recently applied for credit.  She thought…that is odd…I’m at Disney Land…not applying for credit.  After she got back from her trip, she pulled her credit report and found someone was using her SSN.  They opened up an account with PG&amp;E and Comcast, they rented a house, applied for a mortgage loan, got a personal unsecured loan, and got a pay day loan…all in ONE weekend.  Without Credit Karma who knows when she would have found out and how much worse the damage could have been.  However, after the fact, she wished that she also had restoration services.  It took her over two years to clean up the mess!</a:t>
            </a:r>
          </a:p>
          <a:p>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36</a:t>
            </a:fld>
            <a:endParaRPr lang="en-US"/>
          </a:p>
        </p:txBody>
      </p:sp>
    </p:spTree>
    <p:extLst>
      <p:ext uri="{BB962C8B-B14F-4D97-AF65-F5344CB8AC3E}">
        <p14:creationId xmlns:p14="http://schemas.microsoft.com/office/powerpoint/2010/main" val="3711523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One of the most important pieces of knowledge you have in your arsenal as a consumer is that you can legally request one free credit report per year from each of the major credit reporting agencies. </a:t>
            </a:r>
          </a:p>
          <a:p>
            <a:pPr eaLnBrk="1" hangingPunct="1">
              <a:defRPr/>
            </a:pPr>
            <a:endParaRPr lang="en-US" dirty="0"/>
          </a:p>
          <a:p>
            <a:pPr eaLnBrk="1" hangingPunct="1">
              <a:defRPr/>
            </a:pPr>
            <a:r>
              <a:rPr lang="en-US" dirty="0"/>
              <a:t>The three credit reporting agencies are Experian, Transunion and Equifax.  </a:t>
            </a:r>
          </a:p>
          <a:p>
            <a:pPr eaLnBrk="1" hangingPunct="1">
              <a:defRPr/>
            </a:pPr>
            <a:endParaRPr lang="en-US" dirty="0"/>
          </a:p>
          <a:p>
            <a:pPr eaLnBrk="1" hangingPunct="1">
              <a:defRPr/>
            </a:pPr>
            <a:r>
              <a:rPr lang="en-US" dirty="0"/>
              <a:t>These reports can help you keep track of long-term trends in your credit and can alert you to any negative factors you may be unaware of. </a:t>
            </a:r>
          </a:p>
          <a:p>
            <a:pPr eaLnBrk="1" hangingPunct="1">
              <a:defRPr/>
            </a:pPr>
            <a:endParaRPr lang="en-US" dirty="0"/>
          </a:p>
          <a:p>
            <a:pPr eaLnBrk="1" hangingPunct="1">
              <a:defRPr/>
            </a:pPr>
            <a:r>
              <a:rPr lang="en-US" dirty="0"/>
              <a:t>Visit AnnualCreditReport.com</a:t>
            </a:r>
          </a:p>
          <a:p>
            <a:pPr eaLnBrk="1" hangingPunct="1">
              <a:defRPr/>
            </a:pPr>
            <a:endParaRPr lang="en-US" dirty="0"/>
          </a:p>
          <a:p>
            <a:pPr marL="0" indent="0" eaLnBrk="1" hangingPunct="1">
              <a:buFont typeface="Arial" panose="020B0604020202020204" pitchFamily="34" charset="0"/>
              <a:buNone/>
              <a:defRPr/>
            </a:pPr>
            <a:r>
              <a:rPr lang="en-US" dirty="0"/>
              <a:t>If you find an error in a report, contact the credit issuer to correct the mistake with the reporting agencies.</a:t>
            </a:r>
          </a:p>
        </p:txBody>
      </p:sp>
      <p:sp>
        <p:nvSpPr>
          <p:cNvPr id="4" name="Slide Number Placeholder 3"/>
          <p:cNvSpPr>
            <a:spLocks noGrp="1"/>
          </p:cNvSpPr>
          <p:nvPr>
            <p:ph type="sldNum" sz="quarter" idx="10"/>
          </p:nvPr>
        </p:nvSpPr>
        <p:spPr/>
        <p:txBody>
          <a:bodyPr/>
          <a:lstStyle/>
          <a:p>
            <a:fld id="{A2B2583C-CDFC-47BC-B478-5115987EBBA3}" type="slidenum">
              <a:rPr lang="en-US" smtClean="0"/>
              <a:t>37</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One of the most important pieces of knowledge you have in your arsenal as a consumer is that you can legally request one free credit report per year from each of the major credit reporting agencies. </a:t>
            </a:r>
          </a:p>
          <a:p>
            <a:pPr eaLnBrk="1" hangingPunct="1">
              <a:defRPr/>
            </a:pPr>
            <a:endParaRPr lang="en-US" dirty="0"/>
          </a:p>
          <a:p>
            <a:pPr eaLnBrk="1" hangingPunct="1">
              <a:defRPr/>
            </a:pPr>
            <a:r>
              <a:rPr lang="en-US" dirty="0"/>
              <a:t>The three credit reporting agencies are Experian, Transunion and Equifax.  </a:t>
            </a:r>
          </a:p>
          <a:p>
            <a:pPr eaLnBrk="1" hangingPunct="1">
              <a:defRPr/>
            </a:pPr>
            <a:endParaRPr lang="en-US" dirty="0"/>
          </a:p>
          <a:p>
            <a:pPr eaLnBrk="1" hangingPunct="1">
              <a:defRPr/>
            </a:pPr>
            <a:r>
              <a:rPr lang="en-US" dirty="0"/>
              <a:t>These reports can help you keep track of long-term trends in your credit and can alert you to any negative factors you may be unaware of. </a:t>
            </a:r>
          </a:p>
          <a:p>
            <a:pPr eaLnBrk="1" hangingPunct="1">
              <a:defRPr/>
            </a:pPr>
            <a:endParaRPr lang="en-US" dirty="0"/>
          </a:p>
          <a:p>
            <a:pPr eaLnBrk="1" hangingPunct="1">
              <a:defRPr/>
            </a:pPr>
            <a:r>
              <a:rPr lang="en-US" dirty="0"/>
              <a:t>Visit AnnualCreditReport.com</a:t>
            </a:r>
          </a:p>
          <a:p>
            <a:pPr eaLnBrk="1" hangingPunct="1">
              <a:defRPr/>
            </a:pPr>
            <a:endParaRPr lang="en-US" dirty="0"/>
          </a:p>
          <a:p>
            <a:pPr marL="0" indent="0" eaLnBrk="1" hangingPunct="1">
              <a:buFont typeface="Arial" panose="020B0604020202020204" pitchFamily="34" charset="0"/>
              <a:buNone/>
              <a:defRPr/>
            </a:pPr>
            <a:r>
              <a:rPr lang="en-US" dirty="0"/>
              <a:t>If you find an error in a report, contact the credit issuer to correct the mistake with the reporting agencies.</a:t>
            </a:r>
          </a:p>
        </p:txBody>
      </p:sp>
      <p:sp>
        <p:nvSpPr>
          <p:cNvPr id="4" name="Slide Number Placeholder 3"/>
          <p:cNvSpPr>
            <a:spLocks noGrp="1"/>
          </p:cNvSpPr>
          <p:nvPr>
            <p:ph type="sldNum" sz="quarter" idx="10"/>
          </p:nvPr>
        </p:nvSpPr>
        <p:spPr/>
        <p:txBody>
          <a:bodyPr/>
          <a:lstStyle/>
          <a:p>
            <a:fld id="{A2B2583C-CDFC-47BC-B478-5115987EBBA3}" type="slidenum">
              <a:rPr lang="en-US" smtClean="0"/>
              <a:t>38</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One of the most important pieces of knowledge you have in your arsenal as a consumer is that you can legally request one free credit report per year from each of the major credit reporting agencies. </a:t>
            </a:r>
          </a:p>
          <a:p>
            <a:pPr eaLnBrk="1" hangingPunct="1">
              <a:defRPr/>
            </a:pPr>
            <a:endParaRPr lang="en-US" dirty="0"/>
          </a:p>
          <a:p>
            <a:pPr eaLnBrk="1" hangingPunct="1">
              <a:defRPr/>
            </a:pPr>
            <a:r>
              <a:rPr lang="en-US" dirty="0"/>
              <a:t>The three credit reporting agencies are Experian, Transunion and Equifax.  </a:t>
            </a:r>
          </a:p>
          <a:p>
            <a:pPr eaLnBrk="1" hangingPunct="1">
              <a:defRPr/>
            </a:pPr>
            <a:endParaRPr lang="en-US" dirty="0"/>
          </a:p>
          <a:p>
            <a:pPr eaLnBrk="1" hangingPunct="1">
              <a:defRPr/>
            </a:pPr>
            <a:r>
              <a:rPr lang="en-US" dirty="0"/>
              <a:t>These reports can help you keep track of long-term trends in your credit and can alert you to any negative factors you may be unaware of. </a:t>
            </a:r>
          </a:p>
          <a:p>
            <a:pPr eaLnBrk="1" hangingPunct="1">
              <a:defRPr/>
            </a:pPr>
            <a:endParaRPr lang="en-US" dirty="0"/>
          </a:p>
          <a:p>
            <a:pPr eaLnBrk="1" hangingPunct="1">
              <a:defRPr/>
            </a:pPr>
            <a:r>
              <a:rPr lang="en-US" dirty="0"/>
              <a:t>Visit AnnualCreditReport.com</a:t>
            </a:r>
          </a:p>
          <a:p>
            <a:pPr eaLnBrk="1" hangingPunct="1">
              <a:defRPr/>
            </a:pPr>
            <a:endParaRPr lang="en-US" dirty="0"/>
          </a:p>
          <a:p>
            <a:pPr marL="0" indent="0" eaLnBrk="1" hangingPunct="1">
              <a:buFont typeface="Arial" panose="020B0604020202020204" pitchFamily="34" charset="0"/>
              <a:buNone/>
              <a:defRPr/>
            </a:pPr>
            <a:r>
              <a:rPr lang="en-US" dirty="0"/>
              <a:t>If you find an error in a report, contact the credit issuer to correct the mistake with the reporting agencies.</a:t>
            </a:r>
          </a:p>
        </p:txBody>
      </p:sp>
      <p:sp>
        <p:nvSpPr>
          <p:cNvPr id="4" name="Slide Number Placeholder 3"/>
          <p:cNvSpPr>
            <a:spLocks noGrp="1"/>
          </p:cNvSpPr>
          <p:nvPr>
            <p:ph type="sldNum" sz="quarter" idx="10"/>
          </p:nvPr>
        </p:nvSpPr>
        <p:spPr/>
        <p:txBody>
          <a:bodyPr/>
          <a:lstStyle/>
          <a:p>
            <a:fld id="{A2B2583C-CDFC-47BC-B478-5115987EBBA3}" type="slidenum">
              <a:rPr lang="en-US" smtClean="0"/>
              <a:t>39</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Monitoring is good.  Catherine, while standing in line at Disney Land, Credit Karma alerted her that she recently applied for credit.  She thought…that is odd…I’m at Disney Land…not applying for credit.  After she got back from her trip, she pulled her credit report and found someone was using her SSN.  They opened up an account with PG&amp;E and Comcast, they rented a house, applied for a mortgage loan, got a personal unsecured loan, and got a pay day loan…all in ONE weekend.  Without Credit Karma who knows when she would have found out and how much worse the damage could have been.  However, after the fact, she wished that she also had restoration services.  It took her over two years to clean up the mess!</a:t>
            </a:r>
          </a:p>
          <a:p>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40</a:t>
            </a:fld>
            <a:endParaRPr lang="en-US"/>
          </a:p>
        </p:txBody>
      </p:sp>
    </p:spTree>
    <p:extLst>
      <p:ext uri="{BB962C8B-B14F-4D97-AF65-F5344CB8AC3E}">
        <p14:creationId xmlns:p14="http://schemas.microsoft.com/office/powerpoint/2010/main" val="3711523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t>Share Catherine’s Visa/Debit card going to Hawaii without her!</a:t>
            </a:r>
          </a:p>
          <a:p>
            <a:pPr eaLnBrk="1" hangingPunct="1">
              <a:defRPr/>
            </a:pPr>
            <a:endParaRPr lang="en-US" altLang="en-US" dirty="0"/>
          </a:p>
          <a:p>
            <a:pPr marL="171450" indent="-171450" eaLnBrk="1" hangingPunct="1">
              <a:buFont typeface="Arial" panose="020B0604020202020204" pitchFamily="34" charset="0"/>
              <a:buChar char="•"/>
              <a:defRPr/>
            </a:pPr>
            <a:r>
              <a:rPr lang="en-US" altLang="en-US" dirty="0"/>
              <a:t>She got paid on a Friday – Went to Starbucks on Monday and her card was declined</a:t>
            </a:r>
          </a:p>
          <a:p>
            <a:pPr marL="171450" indent="-171450" eaLnBrk="1" hangingPunct="1">
              <a:buFont typeface="Arial" panose="020B0604020202020204" pitchFamily="34" charset="0"/>
              <a:buChar char="•"/>
              <a:defRPr/>
            </a:pPr>
            <a:r>
              <a:rPr lang="en-US" altLang="en-US" dirty="0"/>
              <a:t>She logged into her online banking account and found her account was negative</a:t>
            </a:r>
          </a:p>
          <a:p>
            <a:pPr marL="171450" indent="-171450" eaLnBrk="1" hangingPunct="1">
              <a:buFont typeface="Arial" panose="020B0604020202020204" pitchFamily="34" charset="0"/>
              <a:buChar char="•"/>
              <a:defRPr/>
            </a:pPr>
            <a:r>
              <a:rPr lang="en-US" altLang="en-US" dirty="0"/>
              <a:t>Looking through the transactions, she noticed that the location was Hawaii…she has never been to Hawaii</a:t>
            </a:r>
          </a:p>
          <a:p>
            <a:pPr marL="171450" indent="-171450" eaLnBrk="1" hangingPunct="1">
              <a:buFont typeface="Arial" panose="020B0604020202020204" pitchFamily="34" charset="0"/>
              <a:buChar char="•"/>
              <a:defRPr/>
            </a:pPr>
            <a:r>
              <a:rPr lang="en-US" altLang="en-US" dirty="0"/>
              <a:t>The criminal started with very small purchases at convenience stores, then tried $500 at Sears and then $1200 at Best Buy.  As each transaction was approved, they tried again for more and more money.</a:t>
            </a:r>
          </a:p>
          <a:p>
            <a:pPr marL="171450" indent="-171450" eaLnBrk="1" hangingPunct="1">
              <a:buFont typeface="Arial" panose="020B0604020202020204" pitchFamily="34" charset="0"/>
              <a:buChar char="•"/>
              <a:defRPr/>
            </a:pPr>
            <a:r>
              <a:rPr lang="en-US" altLang="en-US" dirty="0"/>
              <a:t>Somehow the criminals skimmed her card info and created a new card.</a:t>
            </a:r>
          </a:p>
        </p:txBody>
      </p:sp>
      <p:sp>
        <p:nvSpPr>
          <p:cNvPr id="4" name="Slide Number Placeholder 3"/>
          <p:cNvSpPr>
            <a:spLocks noGrp="1"/>
          </p:cNvSpPr>
          <p:nvPr>
            <p:ph type="sldNum" sz="quarter" idx="10"/>
          </p:nvPr>
        </p:nvSpPr>
        <p:spPr/>
        <p:txBody>
          <a:bodyPr/>
          <a:lstStyle/>
          <a:p>
            <a:fld id="{A2B2583C-CDFC-47BC-B478-5115987EBBA3}" type="slidenum">
              <a:rPr lang="en-US" smtClean="0"/>
              <a:t>41</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42</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43</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dirty="0"/>
              <a:t>The short answer is that identity theft is a crime. Identity theft and identity fraud are terms used to refer to all types of crime in which someone wrongfully obtains and uses another person's personal data in some way that involves fraud or deception, typically for economic gain. </a:t>
            </a:r>
          </a:p>
          <a:p>
            <a:pPr eaLnBrk="1" hangingPunct="1">
              <a:buFontTx/>
              <a:buNone/>
            </a:pPr>
            <a:endParaRPr lang="en-US" altLang="en-US" dirty="0"/>
          </a:p>
          <a:p>
            <a:pPr eaLnBrk="1" hangingPunct="1">
              <a:buFontTx/>
              <a:buChar char="•"/>
            </a:pPr>
            <a:r>
              <a:rPr lang="en-US" altLang="en-US" dirty="0"/>
              <a:t>This presentation is intended to explain why you need to take precautions to protect yourself from identity theft. Unlike your fingerprints, which are unique to you and cannot be given to someone else for their use, your personal data  especially your Social Security number, your bank account or credit card number, date of birth, mother’s maiden name and other valuable identifying data­ can be used, if they fall into the wrong hands, to personally profit at your expense. </a:t>
            </a:r>
          </a:p>
          <a:p>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a:t>
            </a:fld>
            <a:endParaRPr lang="en-US"/>
          </a:p>
        </p:txBody>
      </p:sp>
    </p:spTree>
    <p:extLst>
      <p:ext uri="{BB962C8B-B14F-4D97-AF65-F5344CB8AC3E}">
        <p14:creationId xmlns:p14="http://schemas.microsoft.com/office/powerpoint/2010/main" val="3167704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44</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t>Example: All your transactions are minor and performed in your community. Suddenly, there are a lot of large dollar activities on your card that are preformed out of town. On occasion, the card company will call to check on this activity.</a:t>
            </a:r>
          </a:p>
        </p:txBody>
      </p:sp>
      <p:sp>
        <p:nvSpPr>
          <p:cNvPr id="4" name="Slide Number Placeholder 3"/>
          <p:cNvSpPr>
            <a:spLocks noGrp="1"/>
          </p:cNvSpPr>
          <p:nvPr>
            <p:ph type="sldNum" sz="quarter" idx="10"/>
          </p:nvPr>
        </p:nvSpPr>
        <p:spPr/>
        <p:txBody>
          <a:bodyPr/>
          <a:lstStyle/>
          <a:p>
            <a:fld id="{A2B2583C-CDFC-47BC-B478-5115987EBBA3}" type="slidenum">
              <a:rPr lang="en-US" smtClean="0"/>
              <a:t>45</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46</a:t>
            </a:fld>
            <a:endParaRPr lang="en-US"/>
          </a:p>
        </p:txBody>
      </p:sp>
    </p:spTree>
    <p:extLst>
      <p:ext uri="{BB962C8B-B14F-4D97-AF65-F5344CB8AC3E}">
        <p14:creationId xmlns:p14="http://schemas.microsoft.com/office/powerpoint/2010/main" val="3711523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You can place a </a:t>
            </a:r>
            <a:r>
              <a:rPr lang="en-US" altLang="en-US" dirty="0">
                <a:hlinkClick r:id="rId3"/>
              </a:rPr>
              <a:t>fraud alert </a:t>
            </a:r>
            <a:r>
              <a:rPr lang="en-US" altLang="en-US" dirty="0"/>
              <a:t>on your credit report. This will tell creditors to contact you before opening any new accounts. Remember the identity theft victims that usually suffer the most financial impact are those that the perpetrator opens new accounts in their name. </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47</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b="1" dirty="0"/>
              <a:t>File a complaint with the Federal Trade Commission.</a:t>
            </a:r>
            <a:r>
              <a:rPr lang="en-US" altLang="en-US" dirty="0"/>
              <a:t> The Identity Theft and Assumption Deterrence Act establishes the Federal Trade Commission (FTC) as a central agency to act as a clearinghouse for complaints. You will need to file a complaint with the FTC by either calling their Identity Theft Hotline: (877) IDTHEFT (877-438-4338).</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48</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b="1" dirty="0"/>
              <a:t>File a complaint with your local law enforcement agency.</a:t>
            </a:r>
            <a:r>
              <a:rPr lang="en-US" altLang="en-US" dirty="0"/>
              <a:t> Although federal agencies may be involved, your local agency will play an integral part in the investigation. Additionally, your creditors will likely ask for a police report. </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49</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dirty="0">
                <a:hlinkClick r:id="rId3"/>
              </a:rPr>
              <a:t>Close your financial accounts.</a:t>
            </a:r>
            <a:r>
              <a:rPr lang="en-US" altLang="en-US" dirty="0"/>
              <a:t> It is essential to close any financial accounts that may have been compromised or opened by the perpetrator. Not doing so is likely to increase the financial losses that you may suffer.</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50</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These items certify to the institution that you have been a victim and the transactions were not performed by you or with your knowledge or permission. </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51</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dirty="0"/>
              <a:t>Record the dates and times and who you spoke to and note what took place in the conversation. Did the bank promise to freeze your accounts? Do you need to sign an affidavit?</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52</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If you have done all you can to fix the problems resulting from misuse of your Social Security number and someone still is using your number, Social Security may assign you a new number. </a:t>
            </a:r>
          </a:p>
          <a:p>
            <a:pPr eaLnBrk="1" hangingPunct="1"/>
            <a:r>
              <a:rPr lang="en-US" altLang="en-US" sz="1200" dirty="0"/>
              <a:t>You must provide evidence that you are still being disadvantaged by the misuse. </a:t>
            </a:r>
          </a:p>
        </p:txBody>
      </p:sp>
      <p:sp>
        <p:nvSpPr>
          <p:cNvPr id="4" name="Slide Number Placeholder 3"/>
          <p:cNvSpPr>
            <a:spLocks noGrp="1"/>
          </p:cNvSpPr>
          <p:nvPr>
            <p:ph type="sldNum" sz="quarter" idx="10"/>
          </p:nvPr>
        </p:nvSpPr>
        <p:spPr/>
        <p:txBody>
          <a:bodyPr/>
          <a:lstStyle/>
          <a:p>
            <a:fld id="{A2B2583C-CDFC-47BC-B478-5115987EBBA3}" type="slidenum">
              <a:rPr lang="en-US" smtClean="0"/>
              <a:t>53</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know that identity theft affects</a:t>
            </a:r>
            <a:r>
              <a:rPr lang="en-US" baseline="0" dirty="0"/>
              <a:t> their financial accounts.  This includes their bank accounts as well as their credit cards and ultimately their credit report and credit score.</a:t>
            </a:r>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5</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2400" dirty="0"/>
              <a:t>In many cases the financial Institutions will reimburse their clients for the losses they have incurred due to forged or fraudulent transactions on checking and savings accounts. </a:t>
            </a:r>
          </a:p>
          <a:p>
            <a:pPr lvl="1" eaLnBrk="1" hangingPunct="1"/>
            <a:r>
              <a:rPr lang="en-US" altLang="en-US" sz="2000" dirty="0"/>
              <a:t>This includes electronic transactions done on the internet and at ATM’s.</a:t>
            </a:r>
          </a:p>
          <a:p>
            <a:pPr eaLnBrk="1" hangingPunct="1"/>
            <a:r>
              <a:rPr lang="en-US" altLang="en-US" sz="2400" dirty="0"/>
              <a:t>It takes time, patience, and paperwork.</a:t>
            </a:r>
          </a:p>
        </p:txBody>
      </p:sp>
      <p:sp>
        <p:nvSpPr>
          <p:cNvPr id="4" name="Slide Number Placeholder 3"/>
          <p:cNvSpPr>
            <a:spLocks noGrp="1"/>
          </p:cNvSpPr>
          <p:nvPr>
            <p:ph type="sldNum" sz="quarter" idx="10"/>
          </p:nvPr>
        </p:nvSpPr>
        <p:spPr/>
        <p:txBody>
          <a:bodyPr/>
          <a:lstStyle/>
          <a:p>
            <a:fld id="{A2B2583C-CDFC-47BC-B478-5115987EBBA3}" type="slidenum">
              <a:rPr lang="en-US" smtClean="0"/>
              <a:t>54</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2400" dirty="0"/>
          </a:p>
        </p:txBody>
      </p:sp>
      <p:sp>
        <p:nvSpPr>
          <p:cNvPr id="4" name="Slide Number Placeholder 3"/>
          <p:cNvSpPr>
            <a:spLocks noGrp="1"/>
          </p:cNvSpPr>
          <p:nvPr>
            <p:ph type="sldNum" sz="quarter" idx="10"/>
          </p:nvPr>
        </p:nvSpPr>
        <p:spPr/>
        <p:txBody>
          <a:bodyPr/>
          <a:lstStyle/>
          <a:p>
            <a:fld id="{A2B2583C-CDFC-47BC-B478-5115987EBBA3}" type="slidenum">
              <a:rPr lang="en-US" smtClean="0"/>
              <a:t>55</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definition of medical identity theft is the fraudulent use of an individual’s personally identifiable information, such as name, Social Security number, and/or medical insurance identity number to obtain medical goods or services, or to fraudulently bill for medical goods or services using an unlawfully obtained medical identity.</a:t>
            </a:r>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6</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Someone used Melissa’s SSN to file a tax return with Jackson Hewett to get an instant refund.  Too bad for them that she owed back taxes and the IRS took the entire fraudulent instant refund to pay off her back taxes.  The IRS did eventually figure it out but now there is a fraud alert on her IRS account and she has to use special PIN numbers and extra security questions and codes to access her tax information.</a:t>
            </a:r>
          </a:p>
        </p:txBody>
      </p:sp>
      <p:sp>
        <p:nvSpPr>
          <p:cNvPr id="4" name="Slide Number Placeholder 3"/>
          <p:cNvSpPr>
            <a:spLocks noGrp="1"/>
          </p:cNvSpPr>
          <p:nvPr>
            <p:ph type="sldNum" sz="quarter" idx="10"/>
          </p:nvPr>
        </p:nvSpPr>
        <p:spPr/>
        <p:txBody>
          <a:bodyPr/>
          <a:lstStyle/>
          <a:p>
            <a:fld id="{A2B2583C-CDFC-47BC-B478-5115987EBBA3}" type="slidenum">
              <a:rPr lang="en-US" smtClean="0"/>
              <a:t>7</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Melissa’s friend had his identity stolen and the criminal went on a crime spree.  Now when her friend gets pulled over for speeding &amp; they run his info, they try to arrest him.  He as to keep a file with him for the rest of his life with documents that prove it was not him so he won’t get arrested each time they pull him over.</a:t>
            </a:r>
            <a:endParaRPr lang="en-US" altLang="en-US" b="1" dirty="0"/>
          </a:p>
        </p:txBody>
      </p:sp>
      <p:sp>
        <p:nvSpPr>
          <p:cNvPr id="4" name="Slide Number Placeholder 3"/>
          <p:cNvSpPr>
            <a:spLocks noGrp="1"/>
          </p:cNvSpPr>
          <p:nvPr>
            <p:ph type="sldNum" sz="quarter" idx="10"/>
          </p:nvPr>
        </p:nvSpPr>
        <p:spPr/>
        <p:txBody>
          <a:bodyPr/>
          <a:lstStyle/>
          <a:p>
            <a:fld id="{A2B2583C-CDFC-47BC-B478-5115987EBBA3}" type="slidenum">
              <a:rPr lang="en-US" smtClean="0"/>
              <a:t>8</a:t>
            </a:fld>
            <a:endParaRPr lang="en-US"/>
          </a:p>
        </p:txBody>
      </p:sp>
    </p:spTree>
    <p:extLst>
      <p:ext uri="{BB962C8B-B14F-4D97-AF65-F5344CB8AC3E}">
        <p14:creationId xmlns:p14="http://schemas.microsoft.com/office/powerpoint/2010/main" val="274261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2583C-CDFC-47BC-B478-5115987EBBA3}" type="slidenum">
              <a:rPr lang="en-US" smtClean="0"/>
              <a:t>9</a:t>
            </a:fld>
            <a:endParaRPr lang="en-US"/>
          </a:p>
        </p:txBody>
      </p:sp>
    </p:spTree>
    <p:extLst>
      <p:ext uri="{BB962C8B-B14F-4D97-AF65-F5344CB8AC3E}">
        <p14:creationId xmlns:p14="http://schemas.microsoft.com/office/powerpoint/2010/main" val="1523731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06788" y="385763"/>
            <a:ext cx="2438400"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639888" y="4953000"/>
            <a:ext cx="6172200" cy="46038"/>
          </a:xfrm>
          <a:prstGeom prst="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146" name="Rectangle 2"/>
          <p:cNvSpPr>
            <a:spLocks noGrp="1" noChangeArrowheads="1"/>
          </p:cNvSpPr>
          <p:nvPr>
            <p:ph type="ctrTitle"/>
          </p:nvPr>
        </p:nvSpPr>
        <p:spPr>
          <a:xfrm>
            <a:off x="914400" y="3429000"/>
            <a:ext cx="7623175" cy="1447800"/>
          </a:xfrm>
        </p:spPr>
        <p:txBody>
          <a:bodyPr/>
          <a:lstStyle>
            <a:lvl1pPr algn="ctr">
              <a:defRPr sz="3800">
                <a:solidFill>
                  <a:srgbClr val="962833"/>
                </a:solidFill>
                <a:latin typeface="FrizQuaReg" pitchFamily="34" charset="0"/>
              </a:defRPr>
            </a:lvl1pPr>
          </a:lstStyle>
          <a:p>
            <a:r>
              <a:rPr lang="en-US" altLang="en-US" dirty="0"/>
              <a:t>Click to edit Master title style</a:t>
            </a:r>
          </a:p>
        </p:txBody>
      </p:sp>
      <p:sp>
        <p:nvSpPr>
          <p:cNvPr id="6147" name="Rectangle 3"/>
          <p:cNvSpPr>
            <a:spLocks noGrp="1" noChangeArrowheads="1"/>
          </p:cNvSpPr>
          <p:nvPr>
            <p:ph type="subTitle" idx="1"/>
          </p:nvPr>
        </p:nvSpPr>
        <p:spPr>
          <a:xfrm>
            <a:off x="1449387" y="5181600"/>
            <a:ext cx="6553200" cy="914400"/>
          </a:xfrm>
        </p:spPr>
        <p:txBody>
          <a:bodyPr/>
          <a:lstStyle>
            <a:lvl1pPr marL="0" indent="0" algn="ctr">
              <a:buFont typeface="Wingdings" pitchFamily="2" charset="2"/>
              <a:buNone/>
              <a:defRPr sz="2600" i="1">
                <a:solidFill>
                  <a:srgbClr val="9F8964"/>
                </a:solidFill>
                <a:latin typeface="+mn-lt"/>
              </a:defRPr>
            </a:lvl1pPr>
          </a:lstStyle>
          <a:p>
            <a:r>
              <a:rPr lang="en-US" altLang="en-US" dirty="0"/>
              <a:t>Click to edit Master subtitle style</a:t>
            </a:r>
          </a:p>
        </p:txBody>
      </p:sp>
    </p:spTree>
    <p:extLst>
      <p:ext uri="{BB962C8B-B14F-4D97-AF65-F5344CB8AC3E}">
        <p14:creationId xmlns:p14="http://schemas.microsoft.com/office/powerpoint/2010/main" val="1573797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800"/>
              </a:spcBef>
              <a:defRPr b="0"/>
            </a:lvl1pPr>
            <a:lvl2pPr>
              <a:spcBef>
                <a:spcPts val="1200"/>
              </a:spcBef>
              <a:defRPr/>
            </a:lvl2pPr>
            <a:lvl3pPr>
              <a:spcBef>
                <a:spcPts val="600"/>
              </a:spcBef>
              <a:defRPr>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578767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2667300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777449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869465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6692340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573200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05200" y="273050"/>
            <a:ext cx="4495800" cy="5853113"/>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4248480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1152717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286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09600" y="14478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4"/>
            <a:endParaRPr lang="en-US" altLang="en-US" dirty="0"/>
          </a:p>
        </p:txBody>
      </p:sp>
      <p:sp>
        <p:nvSpPr>
          <p:cNvPr id="5124" name="Rectangle 4"/>
          <p:cNvSpPr>
            <a:spLocks noGrp="1" noChangeArrowheads="1"/>
          </p:cNvSpPr>
          <p:nvPr>
            <p:ph type="dt" sz="half" idx="2"/>
          </p:nvPr>
        </p:nvSpPr>
        <p:spPr bwMode="auto">
          <a:xfrm>
            <a:off x="609600" y="61722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fontAlgn="base">
              <a:spcBef>
                <a:spcPct val="0"/>
              </a:spcBef>
              <a:spcAft>
                <a:spcPct val="0"/>
              </a:spcAft>
              <a:defRPr/>
            </a:pPr>
            <a:endParaRPr lang="en-US" altLang="en-US">
              <a:solidFill>
                <a:srgbClr val="000000"/>
              </a:solidFill>
            </a:endParaRPr>
          </a:p>
        </p:txBody>
      </p:sp>
      <p:sp>
        <p:nvSpPr>
          <p:cNvPr id="1029" name="Freeform 7"/>
          <p:cNvSpPr>
            <a:spLocks noChangeArrowheads="1"/>
          </p:cNvSpPr>
          <p:nvPr/>
        </p:nvSpPr>
        <p:spPr bwMode="auto">
          <a:xfrm>
            <a:off x="533400" y="228600"/>
            <a:ext cx="73914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8575" cap="flat" cmpd="sng">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ndParaRPr>
          </a:p>
        </p:txBody>
      </p:sp>
      <p:sp>
        <p:nvSpPr>
          <p:cNvPr id="1031" name="Line 8"/>
          <p:cNvSpPr>
            <a:spLocks noChangeShapeType="1"/>
          </p:cNvSpPr>
          <p:nvPr/>
        </p:nvSpPr>
        <p:spPr bwMode="auto">
          <a:xfrm>
            <a:off x="609600" y="6629400"/>
            <a:ext cx="8229600" cy="0"/>
          </a:xfrm>
          <a:prstGeom prst="line">
            <a:avLst/>
          </a:prstGeom>
          <a:noFill/>
          <a:ln w="28575">
            <a:solidFill>
              <a:srgbClr val="0070C0"/>
            </a:solidFill>
            <a:round/>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srgbClr val="000000"/>
              </a:solidFill>
              <a:latin typeface="Arial" charset="0"/>
            </a:endParaRPr>
          </a:p>
        </p:txBody>
      </p:sp>
      <p:sp>
        <p:nvSpPr>
          <p:cNvPr id="15" name="Rectangle 9"/>
          <p:cNvSpPr>
            <a:spLocks noChangeArrowheads="1"/>
          </p:cNvSpPr>
          <p:nvPr userDrawn="1"/>
        </p:nvSpPr>
        <p:spPr bwMode="auto">
          <a:xfrm>
            <a:off x="0" y="0"/>
            <a:ext cx="304800" cy="6858000"/>
          </a:xfrm>
          <a:prstGeom prst="rect">
            <a:avLst/>
          </a:prstGeom>
          <a:gradFill flip="none" rotWithShape="1">
            <a:gsLst>
              <a:gs pos="0">
                <a:srgbClr val="0070C0"/>
              </a:gs>
              <a:gs pos="100000">
                <a:schemeClr val="bg1">
                  <a:lumMod val="95000"/>
                </a:schemeClr>
              </a:gs>
            </a:gsLst>
            <a:lin ang="5400000" scaled="1"/>
            <a:tileRect/>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pic>
        <p:nvPicPr>
          <p:cNvPr id="1032" name="Picture 13"/>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986713" y="215900"/>
            <a:ext cx="8524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071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sldNum="0" hdr="0" dt="0"/>
  <p:txStyles>
    <p:titleStyle>
      <a:lvl1pPr algn="l" rtl="0" eaLnBrk="0" fontAlgn="base" hangingPunct="0">
        <a:spcBef>
          <a:spcPct val="0"/>
        </a:spcBef>
        <a:spcAft>
          <a:spcPct val="0"/>
        </a:spcAft>
        <a:defRPr sz="3600" b="1">
          <a:solidFill>
            <a:srgbClr val="962833"/>
          </a:solidFill>
          <a:latin typeface="+mj-lt"/>
          <a:ea typeface="+mj-ea"/>
          <a:cs typeface="+mj-cs"/>
        </a:defRPr>
      </a:lvl1pPr>
      <a:lvl2pPr algn="l" rtl="0" eaLnBrk="0" fontAlgn="base" hangingPunct="0">
        <a:spcBef>
          <a:spcPct val="0"/>
        </a:spcBef>
        <a:spcAft>
          <a:spcPct val="0"/>
        </a:spcAft>
        <a:defRPr sz="3600" b="1">
          <a:solidFill>
            <a:srgbClr val="962833"/>
          </a:solidFill>
          <a:latin typeface="Calibri" pitchFamily="34" charset="0"/>
        </a:defRPr>
      </a:lvl2pPr>
      <a:lvl3pPr algn="l" rtl="0" eaLnBrk="0" fontAlgn="base" hangingPunct="0">
        <a:spcBef>
          <a:spcPct val="0"/>
        </a:spcBef>
        <a:spcAft>
          <a:spcPct val="0"/>
        </a:spcAft>
        <a:defRPr sz="3600" b="1">
          <a:solidFill>
            <a:srgbClr val="962833"/>
          </a:solidFill>
          <a:latin typeface="Calibri" pitchFamily="34" charset="0"/>
        </a:defRPr>
      </a:lvl3pPr>
      <a:lvl4pPr algn="l" rtl="0" eaLnBrk="0" fontAlgn="base" hangingPunct="0">
        <a:spcBef>
          <a:spcPct val="0"/>
        </a:spcBef>
        <a:spcAft>
          <a:spcPct val="0"/>
        </a:spcAft>
        <a:defRPr sz="3600" b="1">
          <a:solidFill>
            <a:srgbClr val="962833"/>
          </a:solidFill>
          <a:latin typeface="Calibri" pitchFamily="34" charset="0"/>
        </a:defRPr>
      </a:lvl4pPr>
      <a:lvl5pPr algn="l" rtl="0" eaLnBrk="0" fontAlgn="base" hangingPunct="0">
        <a:spcBef>
          <a:spcPct val="0"/>
        </a:spcBef>
        <a:spcAft>
          <a:spcPct val="0"/>
        </a:spcAft>
        <a:defRPr sz="3600" b="1">
          <a:solidFill>
            <a:srgbClr val="962833"/>
          </a:solidFill>
          <a:latin typeface="Calibri" pitchFamily="34" charset="0"/>
        </a:defRPr>
      </a:lvl5pPr>
      <a:lvl6pPr marL="457200" algn="l" rtl="0" fontAlgn="base">
        <a:spcBef>
          <a:spcPct val="0"/>
        </a:spcBef>
        <a:spcAft>
          <a:spcPct val="0"/>
        </a:spcAft>
        <a:defRPr sz="3600">
          <a:solidFill>
            <a:schemeClr val="tx2"/>
          </a:solidFill>
          <a:latin typeface="Calibri" pitchFamily="34" charset="0"/>
        </a:defRPr>
      </a:lvl6pPr>
      <a:lvl7pPr marL="914400" algn="l" rtl="0" fontAlgn="base">
        <a:spcBef>
          <a:spcPct val="0"/>
        </a:spcBef>
        <a:spcAft>
          <a:spcPct val="0"/>
        </a:spcAft>
        <a:defRPr sz="3600">
          <a:solidFill>
            <a:schemeClr val="tx2"/>
          </a:solidFill>
          <a:latin typeface="Calibri" pitchFamily="34" charset="0"/>
        </a:defRPr>
      </a:lvl7pPr>
      <a:lvl8pPr marL="1371600" algn="l" rtl="0" fontAlgn="base">
        <a:spcBef>
          <a:spcPct val="0"/>
        </a:spcBef>
        <a:spcAft>
          <a:spcPct val="0"/>
        </a:spcAft>
        <a:defRPr sz="3600">
          <a:solidFill>
            <a:schemeClr val="tx2"/>
          </a:solidFill>
          <a:latin typeface="Calibri" pitchFamily="34" charset="0"/>
        </a:defRPr>
      </a:lvl8pPr>
      <a:lvl9pPr marL="1828800" algn="l" rtl="0" fontAlgn="base">
        <a:spcBef>
          <a:spcPct val="0"/>
        </a:spcBef>
        <a:spcAft>
          <a:spcPct val="0"/>
        </a:spcAft>
        <a:defRPr sz="3600">
          <a:solidFill>
            <a:schemeClr val="tx2"/>
          </a:solidFill>
          <a:latin typeface="Calibri" pitchFamily="34" charset="0"/>
        </a:defRPr>
      </a:lvl9pPr>
    </p:titleStyle>
    <p:bodyStyle>
      <a:lvl1pPr marL="342900" indent="-342900" algn="l" rtl="0" eaLnBrk="0" fontAlgn="base" hangingPunct="0">
        <a:spcBef>
          <a:spcPct val="200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ct val="20000"/>
        </a:spcBef>
        <a:spcAft>
          <a:spcPct val="0"/>
        </a:spcAft>
        <a:buClrTx/>
        <a:buSzPct val="60000"/>
        <a:buFont typeface="Wingdings" pitchFamily="2" charset="2"/>
        <a:buChar char="q"/>
        <a:defRPr lang="en-US" altLang="en-US" sz="2000" b="0" i="0" dirty="0" smtClean="0">
          <a:solidFill>
            <a:schemeClr val="tx1"/>
          </a:solidFill>
          <a:latin typeface="+mn-lt"/>
          <a:ea typeface="+mn-ea"/>
          <a:cs typeface="+mn-cs"/>
        </a:defRPr>
      </a:lvl2pPr>
      <a:lvl3pPr marL="973138" indent="-233363" algn="l" rtl="0" eaLnBrk="0" fontAlgn="base" hangingPunct="0">
        <a:spcBef>
          <a:spcPct val="200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a4o7L1MjLAhUMz2MKHWE8DNsQjRwIBw&amp;url=http://www.spotageek.com/blog/choose-the-best-antivirus-protection/&amp;psig=AFQjCNGDYaHwMASH3HRcrbImt-9-1a_Rgw&amp;ust=145833637552421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meriwest.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p95SD2cjLAhUI1GMKHSoEAvsQjRwIBw&amp;url=http://www.experian.com/blogs/news/2014/03/30/court-ventures/&amp;psig=AFQjCNHarkwkif4d3F47Cgpnq_NFZpgBzQ&amp;ust=1458337587491049"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505200"/>
            <a:ext cx="7623175" cy="1371600"/>
          </a:xfrm>
        </p:spPr>
        <p:txBody>
          <a:bodyPr/>
          <a:lstStyle/>
          <a:p>
            <a:r>
              <a:rPr lang="en-US" dirty="0"/>
              <a:t>Protect Yourself from </a:t>
            </a:r>
            <a:br>
              <a:rPr lang="en-US" dirty="0"/>
            </a:br>
            <a:r>
              <a:rPr lang="en-US" dirty="0"/>
              <a:t>Identity Theft</a:t>
            </a:r>
            <a:endParaRPr lang="en-US" b="1" dirty="0"/>
          </a:p>
        </p:txBody>
      </p:sp>
      <p:sp>
        <p:nvSpPr>
          <p:cNvPr id="3" name="Subtitle 2"/>
          <p:cNvSpPr>
            <a:spLocks noGrp="1"/>
          </p:cNvSpPr>
          <p:nvPr>
            <p:ph type="subTitle" idx="1"/>
          </p:nvPr>
        </p:nvSpPr>
        <p:spPr>
          <a:xfrm>
            <a:off x="1449387" y="5181600"/>
            <a:ext cx="6553200" cy="1371600"/>
          </a:xfrm>
        </p:spPr>
        <p:txBody>
          <a:bodyPr>
            <a:normAutofit fontScale="92500" lnSpcReduction="10000"/>
          </a:bodyPr>
          <a:lstStyle/>
          <a:p>
            <a:r>
              <a:rPr lang="en-US" sz="3000" i="0" dirty="0">
                <a:solidFill>
                  <a:srgbClr val="0070C0"/>
                </a:solidFill>
                <a:latin typeface="Century Gothic" panose="020B0502020202020204" pitchFamily="34" charset="0"/>
              </a:rPr>
              <a:t>Presented by</a:t>
            </a:r>
          </a:p>
          <a:p>
            <a:r>
              <a:rPr lang="en-US" sz="3600" b="1" i="0" dirty="0">
                <a:solidFill>
                  <a:srgbClr val="0070C0"/>
                </a:solidFill>
                <a:latin typeface="Century Gothic" panose="020B0502020202020204" pitchFamily="34" charset="0"/>
              </a:rPr>
              <a:t>Helen Grays-Jones</a:t>
            </a:r>
          </a:p>
          <a:p>
            <a:r>
              <a:rPr lang="en-US" sz="2000" i="0" dirty="0">
                <a:solidFill>
                  <a:srgbClr val="0070C0"/>
                </a:solidFill>
                <a:latin typeface="Century Gothic" panose="020B0502020202020204" pitchFamily="34" charset="0"/>
              </a:rPr>
              <a:t>Director, Community Relations</a:t>
            </a:r>
          </a:p>
        </p:txBody>
      </p:sp>
    </p:spTree>
    <p:extLst>
      <p:ext uri="{BB962C8B-B14F-4D97-AF65-F5344CB8AC3E}">
        <p14:creationId xmlns:p14="http://schemas.microsoft.com/office/powerpoint/2010/main" val="1841087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What can be done with this </a:t>
            </a:r>
            <a:br>
              <a:rPr lang="en-US" dirty="0">
                <a:latin typeface="Century Gothic" panose="020B0502020202020204" pitchFamily="34" charset="0"/>
              </a:rPr>
            </a:br>
            <a:r>
              <a:rPr lang="en-US" dirty="0">
                <a:latin typeface="Century Gothic" panose="020B0502020202020204" pitchFamily="34" charset="0"/>
              </a:rPr>
              <a:t>information?</a:t>
            </a:r>
            <a:endParaRPr lang="en-US" sz="3200" b="0" i="1" dirty="0">
              <a:latin typeface="Century Gothic" panose="020B0502020202020204" pitchFamily="34" charset="0"/>
            </a:endParaRPr>
          </a:p>
        </p:txBody>
      </p:sp>
      <p:sp>
        <p:nvSpPr>
          <p:cNvPr id="3" name="Content Placeholder 2"/>
          <p:cNvSpPr>
            <a:spLocks noGrp="1"/>
          </p:cNvSpPr>
          <p:nvPr>
            <p:ph idx="1"/>
          </p:nvPr>
        </p:nvSpPr>
        <p:spPr>
          <a:xfrm>
            <a:off x="609600" y="1600200"/>
            <a:ext cx="8229600" cy="4530725"/>
          </a:xfrm>
        </p:spPr>
        <p:txBody>
          <a:bodyPr>
            <a:normAutofit/>
          </a:bodyPr>
          <a:lstStyle/>
          <a:p>
            <a:pPr eaLnBrk="1" hangingPunct="1">
              <a:spcBef>
                <a:spcPts val="1200"/>
              </a:spcBef>
            </a:pPr>
            <a:r>
              <a:rPr lang="en-US" altLang="en-US" sz="2800" dirty="0">
                <a:latin typeface="Century Gothic" panose="020B0502020202020204" pitchFamily="34" charset="0"/>
              </a:rPr>
              <a:t>Acquire new credit cards</a:t>
            </a:r>
          </a:p>
          <a:p>
            <a:pPr eaLnBrk="1" hangingPunct="1">
              <a:spcBef>
                <a:spcPts val="1200"/>
              </a:spcBef>
            </a:pPr>
            <a:r>
              <a:rPr lang="en-US" altLang="en-US" sz="2800" dirty="0">
                <a:latin typeface="Century Gothic" panose="020B0502020202020204" pitchFamily="34" charset="0"/>
              </a:rPr>
              <a:t>Obtain new loans and even mortgages</a:t>
            </a:r>
          </a:p>
          <a:p>
            <a:pPr eaLnBrk="1" hangingPunct="1">
              <a:spcBef>
                <a:spcPts val="1200"/>
              </a:spcBef>
            </a:pPr>
            <a:r>
              <a:rPr lang="en-US" altLang="en-US" sz="2800" dirty="0">
                <a:latin typeface="Century Gothic" panose="020B0502020202020204" pitchFamily="34" charset="0"/>
              </a:rPr>
              <a:t>Take over existing accounts</a:t>
            </a:r>
          </a:p>
          <a:p>
            <a:pPr eaLnBrk="1" hangingPunct="1">
              <a:spcBef>
                <a:spcPts val="1200"/>
              </a:spcBef>
            </a:pPr>
            <a:r>
              <a:rPr lang="en-US" altLang="en-US" sz="2800" dirty="0">
                <a:latin typeface="Century Gothic" panose="020B0502020202020204" pitchFamily="34" charset="0"/>
              </a:rPr>
              <a:t>Access safe deposit boxes</a:t>
            </a:r>
          </a:p>
          <a:p>
            <a:pPr eaLnBrk="1" hangingPunct="1">
              <a:spcBef>
                <a:spcPts val="1200"/>
              </a:spcBef>
            </a:pPr>
            <a:r>
              <a:rPr lang="en-US" altLang="en-US" sz="2800" dirty="0">
                <a:latin typeface="Century Gothic" panose="020B0502020202020204" pitchFamily="34" charset="0"/>
              </a:rPr>
              <a:t>Sell your assets</a:t>
            </a:r>
          </a:p>
          <a:p>
            <a:pPr eaLnBrk="1" hangingPunct="1">
              <a:spcBef>
                <a:spcPts val="1200"/>
              </a:spcBef>
            </a:pPr>
            <a:r>
              <a:rPr lang="en-US" altLang="en-US" sz="2800" dirty="0">
                <a:latin typeface="Century Gothic" panose="020B0502020202020204" pitchFamily="34" charset="0"/>
              </a:rPr>
              <a:t>Obtain social welfare and hospital benefits</a:t>
            </a:r>
          </a:p>
          <a:p>
            <a:pPr eaLnBrk="1" hangingPunct="1">
              <a:spcBef>
                <a:spcPts val="1200"/>
              </a:spcBef>
            </a:pPr>
            <a:r>
              <a:rPr lang="en-US" altLang="en-US" sz="2800" dirty="0">
                <a:latin typeface="Century Gothic" panose="020B0502020202020204" pitchFamily="34" charset="0"/>
              </a:rPr>
              <a:t>Someone can get a job in your name and SSN </a:t>
            </a:r>
          </a:p>
        </p:txBody>
      </p:sp>
    </p:spTree>
    <p:extLst>
      <p:ext uri="{BB962C8B-B14F-4D97-AF65-F5344CB8AC3E}">
        <p14:creationId xmlns:p14="http://schemas.microsoft.com/office/powerpoint/2010/main" val="4135664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962400"/>
            <a:ext cx="7623175" cy="914400"/>
          </a:xfrm>
        </p:spPr>
        <p:txBody>
          <a:bodyPr/>
          <a:lstStyle/>
          <a:p>
            <a:r>
              <a:rPr lang="en-US" b="1" dirty="0">
                <a:latin typeface="Century Gothic" panose="020B0502020202020204" pitchFamily="34" charset="0"/>
              </a:rPr>
              <a:t>Identity Theft</a:t>
            </a:r>
          </a:p>
        </p:txBody>
      </p:sp>
      <p:sp>
        <p:nvSpPr>
          <p:cNvPr id="3" name="Subtitle 2"/>
          <p:cNvSpPr>
            <a:spLocks noGrp="1"/>
          </p:cNvSpPr>
          <p:nvPr>
            <p:ph type="subTitle" idx="1"/>
          </p:nvPr>
        </p:nvSpPr>
        <p:spPr>
          <a:xfrm>
            <a:off x="381000" y="5181600"/>
            <a:ext cx="8458200" cy="914400"/>
          </a:xfrm>
        </p:spPr>
        <p:txBody>
          <a:bodyPr>
            <a:normAutofit/>
          </a:bodyPr>
          <a:lstStyle/>
          <a:p>
            <a:pPr>
              <a:lnSpc>
                <a:spcPct val="120000"/>
              </a:lnSpc>
            </a:pPr>
            <a:r>
              <a:rPr lang="en-US" sz="3600" i="0" dirty="0">
                <a:solidFill>
                  <a:srgbClr val="0070C0"/>
                </a:solidFill>
                <a:latin typeface="Century Gothic" panose="020B0502020202020204" pitchFamily="34" charset="0"/>
              </a:rPr>
              <a:t>How do thieves obtain your data?</a:t>
            </a:r>
          </a:p>
          <a:p>
            <a:endParaRPr lang="en-US" sz="1900" dirty="0">
              <a:solidFill>
                <a:srgbClr val="0070C0"/>
              </a:solidFill>
            </a:endParaRPr>
          </a:p>
        </p:txBody>
      </p:sp>
    </p:spTree>
    <p:extLst>
      <p:ext uri="{BB962C8B-B14F-4D97-AF65-F5344CB8AC3E}">
        <p14:creationId xmlns:p14="http://schemas.microsoft.com/office/powerpoint/2010/main" val="1181254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Century Gothic" panose="020B0502020202020204" pitchFamily="34" charset="0"/>
              </a:rPr>
              <a:t>How do thieves obtain your data?</a:t>
            </a:r>
          </a:p>
        </p:txBody>
      </p:sp>
      <p:sp>
        <p:nvSpPr>
          <p:cNvPr id="4" name="Subtitle 2"/>
          <p:cNvSpPr txBox="1">
            <a:spLocks/>
          </p:cNvSpPr>
          <p:nvPr/>
        </p:nvSpPr>
        <p:spPr bwMode="auto">
          <a:xfrm>
            <a:off x="6096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3200" dirty="0">
                <a:latin typeface="Century Gothic" panose="020B0502020202020204" pitchFamily="34" charset="0"/>
              </a:rPr>
              <a:t>They look for your personal data by going through your trash or the trash of businesses (aka “Dumpster Diving”)</a:t>
            </a:r>
          </a:p>
        </p:txBody>
      </p:sp>
      <p:pic>
        <p:nvPicPr>
          <p:cNvPr id="1030" name="Picture 6" descr="Discovering delight - and despair - in dumpster diving | Connecticut Public">
            <a:extLst>
              <a:ext uri="{FF2B5EF4-FFF2-40B4-BE49-F238E27FC236}">
                <a16:creationId xmlns:a16="http://schemas.microsoft.com/office/drawing/2014/main" id="{EF771F8D-FB03-B6D6-DDDB-02D58CB31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14600"/>
            <a:ext cx="5410200" cy="333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26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Century Gothic" panose="020B0502020202020204" pitchFamily="34" charset="0"/>
              </a:rPr>
              <a:t>How do thieves obtain your data?</a:t>
            </a:r>
          </a:p>
        </p:txBody>
      </p:sp>
      <p:sp>
        <p:nvSpPr>
          <p:cNvPr id="4" name="Subtitle 2"/>
          <p:cNvSpPr txBox="1">
            <a:spLocks/>
          </p:cNvSpPr>
          <p:nvPr/>
        </p:nvSpPr>
        <p:spPr bwMode="auto">
          <a:xfrm>
            <a:off x="838200" y="2590800"/>
            <a:ext cx="350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eaLnBrk="1" hangingPunct="1">
              <a:buNone/>
            </a:pPr>
            <a:r>
              <a:rPr lang="en-US" altLang="en-US" sz="3200" dirty="0">
                <a:latin typeface="Century Gothic" panose="020B0502020202020204" pitchFamily="34" charset="0"/>
              </a:rPr>
              <a:t>“Shoulder Surfing”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609725"/>
            <a:ext cx="27051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314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do thieves obtain your data?</a:t>
            </a:r>
          </a:p>
        </p:txBody>
      </p:sp>
      <p:sp>
        <p:nvSpPr>
          <p:cNvPr id="4" name="Subtitle 2"/>
          <p:cNvSpPr txBox="1">
            <a:spLocks/>
          </p:cNvSpPr>
          <p:nvPr/>
        </p:nvSpPr>
        <p:spPr bwMode="auto">
          <a:xfrm>
            <a:off x="5334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3200" dirty="0">
                <a:latin typeface="Century Gothic" panose="020B0502020202020204" pitchFamily="34" charset="0"/>
              </a:rPr>
              <a:t>Steal wallets and purses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90800"/>
            <a:ext cx="457200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1414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Century Gothic" panose="020B0502020202020204" pitchFamily="34" charset="0"/>
              </a:rPr>
              <a:t>How do thieves obtain your data?</a:t>
            </a:r>
          </a:p>
        </p:txBody>
      </p:sp>
      <p:sp>
        <p:nvSpPr>
          <p:cNvPr id="4" name="Subtitle 2"/>
          <p:cNvSpPr txBox="1">
            <a:spLocks/>
          </p:cNvSpPr>
          <p:nvPr/>
        </p:nvSpPr>
        <p:spPr bwMode="auto">
          <a:xfrm>
            <a:off x="5334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3200" dirty="0">
                <a:latin typeface="Century Gothic" panose="020B0502020202020204" pitchFamily="34" charset="0"/>
              </a:rPr>
              <a:t>Steal your mail</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0"/>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4041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Century Gothic" panose="020B0502020202020204" pitchFamily="34" charset="0"/>
              </a:rPr>
              <a:t>How do thieves obtain your data?</a:t>
            </a:r>
          </a:p>
        </p:txBody>
      </p:sp>
      <p:sp>
        <p:nvSpPr>
          <p:cNvPr id="4" name="Subtitle 2"/>
          <p:cNvSpPr txBox="1">
            <a:spLocks/>
          </p:cNvSpPr>
          <p:nvPr/>
        </p:nvSpPr>
        <p:spPr bwMode="auto">
          <a:xfrm>
            <a:off x="990600" y="1371600"/>
            <a:ext cx="708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3200" dirty="0">
                <a:latin typeface="Century Gothic" panose="020B0502020202020204" pitchFamily="34" charset="0"/>
              </a:rPr>
              <a:t>Complete a “change of address form” to divert your mail to another location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67000"/>
            <a:ext cx="4572000" cy="3659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777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Century Gothic" panose="020B0502020202020204" pitchFamily="34" charset="0"/>
              </a:rPr>
              <a:t>How do thieves obtain your data?</a:t>
            </a:r>
          </a:p>
        </p:txBody>
      </p:sp>
      <p:sp>
        <p:nvSpPr>
          <p:cNvPr id="4" name="Subtitle 2"/>
          <p:cNvSpPr txBox="1">
            <a:spLocks/>
          </p:cNvSpPr>
          <p:nvPr/>
        </p:nvSpPr>
        <p:spPr bwMode="auto">
          <a:xfrm>
            <a:off x="3810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lnSpc>
                <a:spcPct val="120000"/>
              </a:lnSpc>
              <a:spcBef>
                <a:spcPts val="0"/>
              </a:spcBef>
              <a:buNone/>
            </a:pPr>
            <a:r>
              <a:rPr lang="en-US" altLang="en-US" sz="3200" dirty="0">
                <a:latin typeface="Century Gothic" panose="020B0502020202020204" pitchFamily="34" charset="0"/>
              </a:rPr>
              <a:t>Use personal information that you share </a:t>
            </a:r>
          </a:p>
          <a:p>
            <a:pPr marL="0" indent="0" algn="ctr" eaLnBrk="1" hangingPunct="1">
              <a:lnSpc>
                <a:spcPct val="120000"/>
              </a:lnSpc>
              <a:spcBef>
                <a:spcPts val="0"/>
              </a:spcBef>
              <a:buNone/>
            </a:pPr>
            <a:r>
              <a:rPr lang="en-US" altLang="en-US" sz="3200" dirty="0">
                <a:latin typeface="Century Gothic" panose="020B0502020202020204" pitchFamily="34" charset="0"/>
              </a:rPr>
              <a:t>on the Internet</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2667000"/>
            <a:ext cx="4015497" cy="270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2401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Century Gothic" panose="020B0502020202020204" pitchFamily="34" charset="0"/>
              </a:rPr>
              <a:t>How do thieves obtain your data?</a:t>
            </a:r>
          </a:p>
        </p:txBody>
      </p:sp>
      <p:sp>
        <p:nvSpPr>
          <p:cNvPr id="4" name="Subtitle 2"/>
          <p:cNvSpPr txBox="1">
            <a:spLocks/>
          </p:cNvSpPr>
          <p:nvPr/>
        </p:nvSpPr>
        <p:spPr bwMode="auto">
          <a:xfrm>
            <a:off x="990600" y="990600"/>
            <a:ext cx="708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lnSpc>
                <a:spcPct val="120000"/>
              </a:lnSpc>
              <a:buNone/>
            </a:pPr>
            <a:r>
              <a:rPr lang="en-US" altLang="en-US" sz="3200" dirty="0">
                <a:latin typeface="Century Gothic" panose="020B0502020202020204" pitchFamily="34" charset="0"/>
              </a:rPr>
              <a:t>Pose as legitimate companies that you do business with, in order to get your personal information (aka “Phishing”)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2533650"/>
            <a:ext cx="3505200" cy="263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ubtitle 2"/>
          <p:cNvSpPr txBox="1">
            <a:spLocks/>
          </p:cNvSpPr>
          <p:nvPr/>
        </p:nvSpPr>
        <p:spPr bwMode="auto">
          <a:xfrm>
            <a:off x="914400" y="5410200"/>
            <a:ext cx="7696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b="1" dirty="0">
                <a:solidFill>
                  <a:srgbClr val="F26C08"/>
                </a:solidFill>
                <a:latin typeface="Century Gothic" panose="020B0502020202020204" pitchFamily="34" charset="0"/>
              </a:rPr>
              <a:t>Meriwest</a:t>
            </a:r>
            <a:r>
              <a:rPr lang="en-US" altLang="en-US" dirty="0">
                <a:solidFill>
                  <a:srgbClr val="F26C08"/>
                </a:solidFill>
                <a:latin typeface="Century Gothic" panose="020B0502020202020204" pitchFamily="34" charset="0"/>
              </a:rPr>
              <a:t> </a:t>
            </a:r>
            <a:r>
              <a:rPr lang="en-US" altLang="en-US" dirty="0">
                <a:latin typeface="Century Gothic" panose="020B0502020202020204" pitchFamily="34" charset="0"/>
              </a:rPr>
              <a:t>would </a:t>
            </a:r>
            <a:r>
              <a:rPr lang="en-US" altLang="en-US" b="1" dirty="0">
                <a:solidFill>
                  <a:srgbClr val="FF0000"/>
                </a:solidFill>
                <a:latin typeface="Century Gothic" panose="020B0502020202020204" pitchFamily="34" charset="0"/>
              </a:rPr>
              <a:t>NEVER</a:t>
            </a:r>
            <a:r>
              <a:rPr lang="en-US" altLang="en-US" dirty="0">
                <a:solidFill>
                  <a:srgbClr val="FF0000"/>
                </a:solidFill>
                <a:latin typeface="Century Gothic" panose="020B0502020202020204" pitchFamily="34" charset="0"/>
              </a:rPr>
              <a:t> </a:t>
            </a:r>
            <a:r>
              <a:rPr lang="en-US" altLang="en-US" dirty="0">
                <a:latin typeface="Century Gothic" panose="020B0502020202020204" pitchFamily="34" charset="0"/>
              </a:rPr>
              <a:t>ask you to disclose any of your personal information in an e-mail.</a:t>
            </a:r>
          </a:p>
        </p:txBody>
      </p:sp>
    </p:spTree>
    <p:extLst>
      <p:ext uri="{BB962C8B-B14F-4D97-AF65-F5344CB8AC3E}">
        <p14:creationId xmlns:p14="http://schemas.microsoft.com/office/powerpoint/2010/main" val="42419609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2000"/>
                                        <p:tgtEl>
                                          <p:spTgt spid="5"/>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http://shcug.org.au/shcug/wp-content/uploads/2012/06/phishing-email-sig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705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405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Agenda</a:t>
            </a:r>
            <a:br>
              <a:rPr lang="en-US" dirty="0"/>
            </a:br>
            <a:endParaRPr lang="en-US" sz="3200" b="0" i="1" dirty="0"/>
          </a:p>
        </p:txBody>
      </p:sp>
      <p:sp>
        <p:nvSpPr>
          <p:cNvPr id="3" name="Content Placeholder 2"/>
          <p:cNvSpPr>
            <a:spLocks noGrp="1"/>
          </p:cNvSpPr>
          <p:nvPr>
            <p:ph idx="1"/>
          </p:nvPr>
        </p:nvSpPr>
        <p:spPr>
          <a:xfrm>
            <a:off x="609600" y="1295400"/>
            <a:ext cx="8229600" cy="4835525"/>
          </a:xfrm>
        </p:spPr>
        <p:txBody>
          <a:bodyPr>
            <a:normAutofit/>
          </a:bodyPr>
          <a:lstStyle/>
          <a:p>
            <a:r>
              <a:rPr lang="en-US" dirty="0">
                <a:latin typeface="Century Gothic" panose="020B0502020202020204" pitchFamily="34" charset="0"/>
              </a:rPr>
              <a:t>What is Identity Theft?</a:t>
            </a:r>
          </a:p>
          <a:p>
            <a:r>
              <a:rPr lang="en-US" dirty="0">
                <a:latin typeface="Century Gothic" panose="020B0502020202020204" pitchFamily="34" charset="0"/>
              </a:rPr>
              <a:t>How do thieves obtain your data?</a:t>
            </a:r>
          </a:p>
          <a:p>
            <a:r>
              <a:rPr lang="en-US" dirty="0">
                <a:latin typeface="Century Gothic" panose="020B0502020202020204" pitchFamily="34" charset="0"/>
              </a:rPr>
              <a:t>What steps can you take to protect your identity?</a:t>
            </a:r>
          </a:p>
          <a:p>
            <a:r>
              <a:rPr lang="en-US" dirty="0">
                <a:solidFill>
                  <a:srgbClr val="0070C0"/>
                </a:solidFill>
                <a:effectLst/>
                <a:latin typeface="Century Gothic" panose="020B0502020202020204" pitchFamily="34" charset="0"/>
              </a:rPr>
              <a:t>Credit Monitoring/Protection Services</a:t>
            </a:r>
          </a:p>
          <a:p>
            <a:pPr>
              <a:lnSpc>
                <a:spcPct val="120000"/>
              </a:lnSpc>
            </a:pPr>
            <a:r>
              <a:rPr lang="en-US" dirty="0">
                <a:latin typeface="Century Gothic" panose="020B0502020202020204" pitchFamily="34" charset="0"/>
              </a:rPr>
              <a:t>Has your account been compromised?</a:t>
            </a:r>
          </a:p>
          <a:p>
            <a:r>
              <a:rPr lang="en-US" dirty="0">
                <a:latin typeface="Century Gothic" panose="020B0502020202020204" pitchFamily="34" charset="0"/>
              </a:rPr>
              <a:t>What do you do if your identity is stolen?</a:t>
            </a:r>
            <a:endParaRPr lang="en-US" dirty="0">
              <a:solidFill>
                <a:srgbClr val="0070C0"/>
              </a:solidFill>
              <a:effectLst/>
              <a:latin typeface="Century Gothic" panose="020B0502020202020204" pitchFamily="34" charset="0"/>
            </a:endParaRPr>
          </a:p>
        </p:txBody>
      </p:sp>
    </p:spTree>
    <p:extLst>
      <p:ext uri="{BB962C8B-B14F-4D97-AF65-F5344CB8AC3E}">
        <p14:creationId xmlns:p14="http://schemas.microsoft.com/office/powerpoint/2010/main" val="107716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533400"/>
            <a:ext cx="7067229" cy="5791200"/>
          </a:xfrm>
          <a:prstGeom prst="rect">
            <a:avLst/>
          </a:prstGeom>
        </p:spPr>
      </p:pic>
    </p:spTree>
    <p:extLst>
      <p:ext uri="{BB962C8B-B14F-4D97-AF65-F5344CB8AC3E}">
        <p14:creationId xmlns:p14="http://schemas.microsoft.com/office/powerpoint/2010/main" val="4097615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289357"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05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endParaRPr lang="en-US" dirty="0"/>
          </a:p>
        </p:txBody>
      </p:sp>
      <p:sp>
        <p:nvSpPr>
          <p:cNvPr id="4" name="Title 3"/>
          <p:cNvSpPr>
            <a:spLocks noGrp="1"/>
          </p:cNvSpPr>
          <p:nvPr>
            <p:ph type="title"/>
          </p:nvPr>
        </p:nvSpPr>
        <p:spPr/>
        <p:txBody>
          <a:bodyPr/>
          <a:lstStyle/>
          <a:p>
            <a:r>
              <a:rPr lang="en-US" dirty="0">
                <a:latin typeface="Century Gothic" panose="020B0502020202020204" pitchFamily="34" charset="0"/>
              </a:rPr>
              <a:t>Text Message</a:t>
            </a:r>
          </a:p>
        </p:txBody>
      </p:sp>
      <p:pic>
        <p:nvPicPr>
          <p:cNvPr id="2" name="Picture 2" descr="C:\Users\mcleborn\AppData\Local\Temp\SNAGHTML192bc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00" y="1368425"/>
            <a:ext cx="4724400" cy="1759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cleborn\AppData\Local\Temp\SNAGHTML194be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2780042"/>
            <a:ext cx="3848100" cy="1602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cleborn\AppData\Local\Temp\SNAGHTML196fb7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488" y="3886200"/>
            <a:ext cx="3959225" cy="194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8289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905000"/>
            <a:ext cx="7408333" cy="3535363"/>
          </a:xfrm>
        </p:spPr>
        <p:txBody>
          <a:bodyPr>
            <a:normAutofit fontScale="85000" lnSpcReduction="20000"/>
          </a:bodyPr>
          <a:lstStyle/>
          <a:p>
            <a:pPr>
              <a:lnSpc>
                <a:spcPct val="110000"/>
              </a:lnSpc>
              <a:spcBef>
                <a:spcPts val="1800"/>
              </a:spcBef>
            </a:pPr>
            <a:r>
              <a:rPr lang="en-US" dirty="0">
                <a:latin typeface="Century Gothic" panose="020B0502020202020204" pitchFamily="34" charset="0"/>
              </a:rPr>
              <a:t>Do </a:t>
            </a:r>
            <a:r>
              <a:rPr lang="en-US" b="1" dirty="0">
                <a:solidFill>
                  <a:srgbClr val="FF0000"/>
                </a:solidFill>
                <a:latin typeface="Century Gothic" panose="020B0502020202020204" pitchFamily="34" charset="0"/>
              </a:rPr>
              <a:t>NOT</a:t>
            </a:r>
            <a:r>
              <a:rPr lang="en-US" dirty="0">
                <a:latin typeface="Century Gothic" panose="020B0502020202020204" pitchFamily="34" charset="0"/>
              </a:rPr>
              <a:t> open and/or download attachments from an unknown sender</a:t>
            </a:r>
          </a:p>
          <a:p>
            <a:pPr>
              <a:lnSpc>
                <a:spcPct val="110000"/>
              </a:lnSpc>
              <a:spcBef>
                <a:spcPts val="1800"/>
              </a:spcBef>
            </a:pPr>
            <a:r>
              <a:rPr lang="en-US" dirty="0">
                <a:latin typeface="Century Gothic" panose="020B0502020202020204" pitchFamily="34" charset="0"/>
              </a:rPr>
              <a:t>Do </a:t>
            </a:r>
            <a:r>
              <a:rPr lang="en-US" b="1" dirty="0">
                <a:solidFill>
                  <a:srgbClr val="FF0000"/>
                </a:solidFill>
                <a:latin typeface="Century Gothic" panose="020B0502020202020204" pitchFamily="34" charset="0"/>
              </a:rPr>
              <a:t>NOT</a:t>
            </a:r>
            <a:r>
              <a:rPr lang="en-US" dirty="0">
                <a:latin typeface="Century Gothic" panose="020B0502020202020204" pitchFamily="34" charset="0"/>
              </a:rPr>
              <a:t> open or respond to unsolicited (spam) texts</a:t>
            </a:r>
          </a:p>
          <a:p>
            <a:pPr>
              <a:lnSpc>
                <a:spcPct val="110000"/>
              </a:lnSpc>
              <a:spcBef>
                <a:spcPts val="1800"/>
              </a:spcBef>
            </a:pPr>
            <a:r>
              <a:rPr lang="en-US" dirty="0">
                <a:latin typeface="Century Gothic" panose="020B0502020202020204" pitchFamily="34" charset="0"/>
              </a:rPr>
              <a:t>Do </a:t>
            </a:r>
            <a:r>
              <a:rPr lang="en-US" b="1" dirty="0">
                <a:solidFill>
                  <a:srgbClr val="FF0000"/>
                </a:solidFill>
                <a:latin typeface="Century Gothic" panose="020B0502020202020204" pitchFamily="34" charset="0"/>
              </a:rPr>
              <a:t>NOT</a:t>
            </a:r>
            <a:r>
              <a:rPr lang="en-US" dirty="0">
                <a:latin typeface="Century Gothic" panose="020B0502020202020204" pitchFamily="34" charset="0"/>
              </a:rPr>
              <a:t> click on embedded links contained in a message from unknown external senders</a:t>
            </a:r>
          </a:p>
          <a:p>
            <a:pPr>
              <a:lnSpc>
                <a:spcPct val="110000"/>
              </a:lnSpc>
              <a:spcBef>
                <a:spcPts val="1800"/>
              </a:spcBef>
            </a:pPr>
            <a:r>
              <a:rPr lang="en-US" dirty="0">
                <a:latin typeface="Century Gothic" panose="020B0502020202020204" pitchFamily="34" charset="0"/>
              </a:rPr>
              <a:t>Consider the content of the message.  Does the request make sense?</a:t>
            </a:r>
          </a:p>
          <a:p>
            <a:pPr>
              <a:lnSpc>
                <a:spcPct val="110000"/>
              </a:lnSpc>
              <a:spcBef>
                <a:spcPts val="1800"/>
              </a:spcBef>
            </a:pPr>
            <a:r>
              <a:rPr lang="en-US" dirty="0">
                <a:latin typeface="Century Gothic" panose="020B0502020202020204" pitchFamily="34" charset="0"/>
              </a:rPr>
              <a:t>When in doubt, contact the company or person directly to verify.</a:t>
            </a:r>
          </a:p>
        </p:txBody>
      </p:sp>
      <p:sp>
        <p:nvSpPr>
          <p:cNvPr id="3" name="Slide Number Placeholder 2"/>
          <p:cNvSpPr>
            <a:spLocks noGrp="1"/>
          </p:cNvSpPr>
          <p:nvPr>
            <p:ph type="sldNum" sz="quarter" idx="4294967295"/>
          </p:nvPr>
        </p:nvSpPr>
        <p:spPr/>
        <p:txBody>
          <a:bodyPr/>
          <a:lstStyle/>
          <a:p>
            <a:endParaRPr lang="en-US" dirty="0"/>
          </a:p>
        </p:txBody>
      </p:sp>
      <p:sp>
        <p:nvSpPr>
          <p:cNvPr id="4" name="Title 3"/>
          <p:cNvSpPr>
            <a:spLocks noGrp="1"/>
          </p:cNvSpPr>
          <p:nvPr>
            <p:ph type="title"/>
          </p:nvPr>
        </p:nvSpPr>
        <p:spPr/>
        <p:txBody>
          <a:bodyPr/>
          <a:lstStyle/>
          <a:p>
            <a:r>
              <a:rPr lang="en-US" dirty="0">
                <a:latin typeface="Century Gothic" panose="020B0502020202020204" pitchFamily="34" charset="0"/>
              </a:rPr>
              <a:t>Tips for Text Messages</a:t>
            </a:r>
          </a:p>
        </p:txBody>
      </p:sp>
    </p:spTree>
    <p:extLst>
      <p:ext uri="{BB962C8B-B14F-4D97-AF65-F5344CB8AC3E}">
        <p14:creationId xmlns:p14="http://schemas.microsoft.com/office/powerpoint/2010/main" val="34923995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Century Gothic" panose="020B0502020202020204" pitchFamily="34" charset="0"/>
              </a:rPr>
              <a:t>How do thieves obtain your data?</a:t>
            </a:r>
          </a:p>
        </p:txBody>
      </p:sp>
      <p:sp>
        <p:nvSpPr>
          <p:cNvPr id="4" name="Subtitle 2"/>
          <p:cNvSpPr txBox="1">
            <a:spLocks/>
          </p:cNvSpPr>
          <p:nvPr/>
        </p:nvSpPr>
        <p:spPr bwMode="auto">
          <a:xfrm>
            <a:off x="990600" y="1066800"/>
            <a:ext cx="708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eaLnBrk="1" hangingPunct="1">
              <a:buNone/>
            </a:pPr>
            <a:r>
              <a:rPr lang="en-US" altLang="en-US" sz="2800" dirty="0">
                <a:latin typeface="Century Gothic" panose="020B0502020202020204" pitchFamily="34" charset="0"/>
              </a:rPr>
              <a:t>Place a virus on your computer that searches for account information that is followed by a PIN and/or a password</a:t>
            </a:r>
          </a:p>
          <a:p>
            <a:pPr lvl="1" eaLnBrk="1" hangingPunct="1"/>
            <a:r>
              <a:rPr lang="en-US" altLang="en-US" sz="2400" dirty="0">
                <a:solidFill>
                  <a:srgbClr val="0070C0"/>
                </a:solidFill>
                <a:latin typeface="Century Gothic" panose="020B0502020202020204" pitchFamily="34" charset="0"/>
              </a:rPr>
              <a:t>Online banking</a:t>
            </a:r>
          </a:p>
          <a:p>
            <a:pPr lvl="1" eaLnBrk="1" hangingPunct="1"/>
            <a:r>
              <a:rPr lang="en-US" altLang="en-US" sz="2400" dirty="0">
                <a:solidFill>
                  <a:srgbClr val="0070C0"/>
                </a:solidFill>
                <a:latin typeface="Century Gothic" panose="020B0502020202020204" pitchFamily="34" charset="0"/>
              </a:rPr>
              <a:t>Biller websites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809875"/>
            <a:ext cx="4376737"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844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plus(out)">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962400"/>
            <a:ext cx="7623175" cy="914400"/>
          </a:xfrm>
        </p:spPr>
        <p:txBody>
          <a:bodyPr/>
          <a:lstStyle/>
          <a:p>
            <a:r>
              <a:rPr lang="en-US" b="1" dirty="0">
                <a:latin typeface="Century Gothic" panose="020B0502020202020204" pitchFamily="34" charset="0"/>
              </a:rPr>
              <a:t>Identity Theft</a:t>
            </a:r>
          </a:p>
        </p:txBody>
      </p:sp>
      <p:sp>
        <p:nvSpPr>
          <p:cNvPr id="3" name="Subtitle 2"/>
          <p:cNvSpPr>
            <a:spLocks noGrp="1"/>
          </p:cNvSpPr>
          <p:nvPr>
            <p:ph type="subTitle" idx="1"/>
          </p:nvPr>
        </p:nvSpPr>
        <p:spPr>
          <a:xfrm>
            <a:off x="381000" y="5181600"/>
            <a:ext cx="8458200" cy="914400"/>
          </a:xfrm>
        </p:spPr>
        <p:txBody>
          <a:bodyPr>
            <a:normAutofit/>
          </a:bodyPr>
          <a:lstStyle/>
          <a:p>
            <a:pPr>
              <a:lnSpc>
                <a:spcPct val="120000"/>
              </a:lnSpc>
            </a:pPr>
            <a:r>
              <a:rPr lang="en-US" sz="3600" i="0" dirty="0">
                <a:solidFill>
                  <a:srgbClr val="0070C0"/>
                </a:solidFill>
                <a:latin typeface="Century Gothic" panose="020B0502020202020204" pitchFamily="34" charset="0"/>
              </a:rPr>
              <a:t>How to Protect your Identity</a:t>
            </a:r>
          </a:p>
          <a:p>
            <a:endParaRPr lang="en-US" sz="1900" dirty="0">
              <a:solidFill>
                <a:srgbClr val="0070C0"/>
              </a:solidFill>
            </a:endParaRPr>
          </a:p>
        </p:txBody>
      </p:sp>
    </p:spTree>
    <p:extLst>
      <p:ext uri="{BB962C8B-B14F-4D97-AF65-F5344CB8AC3E}">
        <p14:creationId xmlns:p14="http://schemas.microsoft.com/office/powerpoint/2010/main" val="36428274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3716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lnSpc>
                <a:spcPct val="120000"/>
              </a:lnSpc>
            </a:pPr>
            <a:r>
              <a:rPr lang="en-US" sz="2800" dirty="0">
                <a:latin typeface="Century Gothic" panose="020B0502020202020204" pitchFamily="34" charset="0"/>
              </a:rPr>
              <a:t>Sign up for only a few credit cards so that it is easy to monitor them.</a:t>
            </a:r>
          </a:p>
          <a:p>
            <a:pPr eaLnBrk="1" hangingPunct="1">
              <a:lnSpc>
                <a:spcPct val="120000"/>
              </a:lnSpc>
            </a:pPr>
            <a:r>
              <a:rPr lang="en-US" sz="2800" dirty="0">
                <a:latin typeface="Century Gothic" panose="020B0502020202020204" pitchFamily="34" charset="0"/>
              </a:rPr>
              <a:t>Never just destroy a card you don't plan on using again.</a:t>
            </a:r>
          </a:p>
          <a:p>
            <a:pPr eaLnBrk="1" hangingPunct="1">
              <a:lnSpc>
                <a:spcPct val="120000"/>
              </a:lnSpc>
            </a:pPr>
            <a:r>
              <a:rPr lang="en-US" sz="2800" dirty="0">
                <a:latin typeface="Century Gothic" panose="020B0502020202020204" pitchFamily="34" charset="0"/>
              </a:rPr>
              <a:t>Make sure you actually close out the account.</a:t>
            </a:r>
            <a:endParaRPr lang="en-US" altLang="en-US" sz="3200" dirty="0">
              <a:latin typeface="Century Gothic" panose="020B0502020202020204" pitchFamily="34" charset="0"/>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99187"/>
            <a:ext cx="12954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261" b="14491"/>
          <a:stretch/>
        </p:blipFill>
        <p:spPr bwMode="auto">
          <a:xfrm>
            <a:off x="2133600" y="3916861"/>
            <a:ext cx="4724400" cy="2179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quot;No&quot; Symbol 7"/>
          <p:cNvSpPr/>
          <p:nvPr/>
        </p:nvSpPr>
        <p:spPr>
          <a:xfrm>
            <a:off x="3352800" y="3917620"/>
            <a:ext cx="2362200" cy="2254580"/>
          </a:xfrm>
          <a:prstGeom prst="noSmoking">
            <a:avLst>
              <a:gd name="adj" fmla="val 300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0146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3716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r>
              <a:rPr lang="en-US" sz="2800" dirty="0">
                <a:latin typeface="Century Gothic" panose="020B0502020202020204" pitchFamily="34" charset="0"/>
              </a:rPr>
              <a:t>Make sure that all online purchases are made through a reputable site </a:t>
            </a:r>
          </a:p>
          <a:p>
            <a:r>
              <a:rPr lang="en-US" sz="2800" dirty="0">
                <a:latin typeface="Century Gothic" panose="020B0502020202020204" pitchFamily="34" charset="0"/>
              </a:rPr>
              <a:t>That the site is safe and secure</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99187"/>
            <a:ext cx="12954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image.shutterstock.com/z/stock-photo-closeup-focus-on-secured-website-with-black-mouse-pointer-14983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057"/>
          <a:stretch/>
        </p:blipFill>
        <p:spPr bwMode="auto">
          <a:xfrm>
            <a:off x="5715000" y="3464311"/>
            <a:ext cx="2666930" cy="175538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48075"/>
            <a:ext cx="482917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918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ppt_w</p:attrName>
                                        </p:attrNameLst>
                                      </p:cBhvr>
                                      <p:tavLst>
                                        <p:tav tm="0">
                                          <p:val>
                                            <p:fltVal val="0"/>
                                          </p:val>
                                        </p:tav>
                                        <p:tav tm="100000">
                                          <p:val>
                                            <p:strVal val="#ppt_w"/>
                                          </p:val>
                                        </p:tav>
                                      </p:tavLst>
                                    </p:anim>
                                    <p:anim calcmode="lin" valueType="num">
                                      <p:cBhvr>
                                        <p:cTn id="8" dur="1000" fill="hold"/>
                                        <p:tgtEl>
                                          <p:spTgt spid="2053"/>
                                        </p:tgtEl>
                                        <p:attrNameLst>
                                          <p:attrName>ppt_h</p:attrName>
                                        </p:attrNameLst>
                                      </p:cBhvr>
                                      <p:tavLst>
                                        <p:tav tm="0">
                                          <p:val>
                                            <p:fltVal val="0"/>
                                          </p:val>
                                        </p:tav>
                                        <p:tav tm="100000">
                                          <p:val>
                                            <p:strVal val="#ppt_h"/>
                                          </p:val>
                                        </p:tav>
                                      </p:tavLst>
                                    </p:anim>
                                    <p:anim calcmode="lin" valueType="num">
                                      <p:cBhvr>
                                        <p:cTn id="9" dur="1000" fill="hold"/>
                                        <p:tgtEl>
                                          <p:spTgt spid="2053"/>
                                        </p:tgtEl>
                                        <p:attrNameLst>
                                          <p:attrName>style.rotation</p:attrName>
                                        </p:attrNameLst>
                                      </p:cBhvr>
                                      <p:tavLst>
                                        <p:tav tm="0">
                                          <p:val>
                                            <p:fltVal val="90"/>
                                          </p:val>
                                        </p:tav>
                                        <p:tav tm="100000">
                                          <p:val>
                                            <p:fltVal val="0"/>
                                          </p:val>
                                        </p:tav>
                                      </p:tavLst>
                                    </p:anim>
                                    <p:animEffect transition="in" filter="fade">
                                      <p:cBhvr>
                                        <p:cTn id="10" dur="1000"/>
                                        <p:tgtEl>
                                          <p:spTgt spid="2053"/>
                                        </p:tgtEl>
                                      </p:cBhvr>
                                    </p:animEffect>
                                  </p:childTnLst>
                                </p:cTn>
                              </p:par>
                              <p:par>
                                <p:cTn id="11" presetID="3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1000" fill="hold"/>
                                        <p:tgtEl>
                                          <p:spTgt spid="2052"/>
                                        </p:tgtEl>
                                        <p:attrNameLst>
                                          <p:attrName>ppt_w</p:attrName>
                                        </p:attrNameLst>
                                      </p:cBhvr>
                                      <p:tavLst>
                                        <p:tav tm="0">
                                          <p:val>
                                            <p:fltVal val="0"/>
                                          </p:val>
                                        </p:tav>
                                        <p:tav tm="100000">
                                          <p:val>
                                            <p:strVal val="#ppt_w"/>
                                          </p:val>
                                        </p:tav>
                                      </p:tavLst>
                                    </p:anim>
                                    <p:anim calcmode="lin" valueType="num">
                                      <p:cBhvr>
                                        <p:cTn id="14" dur="1000" fill="hold"/>
                                        <p:tgtEl>
                                          <p:spTgt spid="2052"/>
                                        </p:tgtEl>
                                        <p:attrNameLst>
                                          <p:attrName>ppt_h</p:attrName>
                                        </p:attrNameLst>
                                      </p:cBhvr>
                                      <p:tavLst>
                                        <p:tav tm="0">
                                          <p:val>
                                            <p:fltVal val="0"/>
                                          </p:val>
                                        </p:tav>
                                        <p:tav tm="100000">
                                          <p:val>
                                            <p:strVal val="#ppt_h"/>
                                          </p:val>
                                        </p:tav>
                                      </p:tavLst>
                                    </p:anim>
                                    <p:anim calcmode="lin" valueType="num">
                                      <p:cBhvr>
                                        <p:cTn id="15" dur="1000" fill="hold"/>
                                        <p:tgtEl>
                                          <p:spTgt spid="2052"/>
                                        </p:tgtEl>
                                        <p:attrNameLst>
                                          <p:attrName>style.rotation</p:attrName>
                                        </p:attrNameLst>
                                      </p:cBhvr>
                                      <p:tavLst>
                                        <p:tav tm="0">
                                          <p:val>
                                            <p:fltVal val="90"/>
                                          </p:val>
                                        </p:tav>
                                        <p:tav tm="100000">
                                          <p:val>
                                            <p:fltVal val="0"/>
                                          </p:val>
                                        </p:tav>
                                      </p:tavLst>
                                    </p:anim>
                                    <p:animEffect transition="in" filter="fade">
                                      <p:cBhvr>
                                        <p:cTn id="16"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143000"/>
            <a:ext cx="8077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r>
              <a:rPr lang="en-US" sz="2800" dirty="0">
                <a:latin typeface="Century Gothic" panose="020B0502020202020204" pitchFamily="34" charset="0"/>
              </a:rPr>
              <a:t>Purchase a shredder.</a:t>
            </a:r>
          </a:p>
          <a:p>
            <a:r>
              <a:rPr lang="en-US" sz="2800" dirty="0">
                <a:latin typeface="Century Gothic" panose="020B0502020202020204" pitchFamily="34" charset="0"/>
              </a:rPr>
              <a:t>Destroy everything you want to throw away that has your personal financial information on it. </a:t>
            </a:r>
          </a:p>
          <a:p>
            <a:r>
              <a:rPr lang="en-US" sz="2800" dirty="0">
                <a:latin typeface="Century Gothic" panose="020B0502020202020204" pitchFamily="34" charset="0"/>
              </a:rPr>
              <a:t>This includes verified bank statements, bills, receipts, and pre-approval credit offers.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99187"/>
            <a:ext cx="12954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www.discovernetwork.com/consumers/identity-theft/images/6.2.6.2-identitytheft-tips.jpg"/>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86200"/>
            <a:ext cx="3329940" cy="2238375"/>
          </a:xfrm>
          <a:prstGeom prst="rect">
            <a:avLst/>
          </a:prstGeom>
          <a:noFill/>
          <a:ln>
            <a:noFill/>
          </a:ln>
        </p:spPr>
      </p:pic>
    </p:spTree>
    <p:extLst>
      <p:ext uri="{BB962C8B-B14F-4D97-AF65-F5344CB8AC3E}">
        <p14:creationId xmlns:p14="http://schemas.microsoft.com/office/powerpoint/2010/main" val="14657750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295400"/>
            <a:ext cx="807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r>
              <a:rPr lang="en-US" sz="2800" dirty="0">
                <a:latin typeface="Century Gothic" panose="020B0502020202020204" pitchFamily="34" charset="0"/>
              </a:rPr>
              <a:t>Opt-out of </a:t>
            </a:r>
            <a:r>
              <a:rPr lang="en-US" sz="2800" b="1" dirty="0">
                <a:solidFill>
                  <a:srgbClr val="FF0000"/>
                </a:solidFill>
                <a:latin typeface="Century Gothic" panose="020B0502020202020204" pitchFamily="34" charset="0"/>
              </a:rPr>
              <a:t>ALL</a:t>
            </a:r>
            <a:r>
              <a:rPr lang="en-US" sz="2800" dirty="0">
                <a:solidFill>
                  <a:srgbClr val="FF0000"/>
                </a:solidFill>
                <a:latin typeface="Century Gothic" panose="020B0502020202020204" pitchFamily="34" charset="0"/>
              </a:rPr>
              <a:t> </a:t>
            </a:r>
            <a:r>
              <a:rPr lang="en-US" sz="2800" dirty="0">
                <a:latin typeface="Century Gothic" panose="020B0502020202020204" pitchFamily="34" charset="0"/>
              </a:rPr>
              <a:t>pre-approved credit offers</a:t>
            </a:r>
          </a:p>
          <a:p>
            <a:r>
              <a:rPr lang="en-US" sz="2800" dirty="0">
                <a:latin typeface="Century Gothic" panose="020B0502020202020204" pitchFamily="34" charset="0"/>
              </a:rPr>
              <a:t>Call toll free 1 (888) 5-OPT-OUT</a:t>
            </a:r>
          </a:p>
          <a:p>
            <a:r>
              <a:rPr lang="en-US" sz="2800" dirty="0">
                <a:latin typeface="Century Gothic" panose="020B0502020202020204" pitchFamily="34" charset="0"/>
              </a:rPr>
              <a:t>Visit </a:t>
            </a:r>
            <a:r>
              <a:rPr lang="en-US" sz="2800" b="1" u="sng" dirty="0">
                <a:latin typeface="Century Gothic" panose="020B0502020202020204" pitchFamily="34" charset="0"/>
              </a:rPr>
              <a:t>www.optoutprescreen.com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3200400"/>
            <a:ext cx="40386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008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962400"/>
            <a:ext cx="7623175" cy="914400"/>
          </a:xfrm>
        </p:spPr>
        <p:txBody>
          <a:bodyPr/>
          <a:lstStyle/>
          <a:p>
            <a:r>
              <a:rPr lang="en-US" b="1" dirty="0">
                <a:latin typeface="Century Gothic" panose="020B0502020202020204" pitchFamily="34" charset="0"/>
              </a:rPr>
              <a:t>Identity Theft</a:t>
            </a:r>
          </a:p>
        </p:txBody>
      </p:sp>
      <p:sp>
        <p:nvSpPr>
          <p:cNvPr id="3" name="Subtitle 2"/>
          <p:cNvSpPr>
            <a:spLocks noGrp="1"/>
          </p:cNvSpPr>
          <p:nvPr>
            <p:ph type="subTitle" idx="1"/>
          </p:nvPr>
        </p:nvSpPr>
        <p:spPr/>
        <p:txBody>
          <a:bodyPr>
            <a:normAutofit/>
          </a:bodyPr>
          <a:lstStyle/>
          <a:p>
            <a:r>
              <a:rPr lang="en-US" sz="3600" i="0" dirty="0">
                <a:solidFill>
                  <a:srgbClr val="0070C0"/>
                </a:solidFill>
                <a:latin typeface="Century Gothic" panose="020B0502020202020204" pitchFamily="34" charset="0"/>
              </a:rPr>
              <a:t>What is Identity Theft?</a:t>
            </a:r>
          </a:p>
          <a:p>
            <a:endParaRPr lang="en-US" sz="1900" dirty="0">
              <a:solidFill>
                <a:srgbClr val="0070C0"/>
              </a:solidFill>
            </a:endParaRPr>
          </a:p>
        </p:txBody>
      </p:sp>
    </p:spTree>
    <p:extLst>
      <p:ext uri="{BB962C8B-B14F-4D97-AF65-F5344CB8AC3E}">
        <p14:creationId xmlns:p14="http://schemas.microsoft.com/office/powerpoint/2010/main" val="3635103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2954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a:buNone/>
            </a:pPr>
            <a:r>
              <a:rPr lang="en-US" sz="3200" dirty="0">
                <a:latin typeface="Century Gothic" panose="020B0502020202020204" pitchFamily="34" charset="0"/>
              </a:rPr>
              <a:t>Make a habit of verifying your bank and credit card statements with your receipts before shredding them. </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99187"/>
            <a:ext cx="12954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www.happyschools.com/wp-content/uploads/2007/11/universities-verify-bank-statement-bal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175" y="3276600"/>
            <a:ext cx="497205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516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99187"/>
            <a:ext cx="12954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ph idx="1"/>
          </p:nvPr>
        </p:nvSpPr>
        <p:spPr>
          <a:xfrm>
            <a:off x="509588" y="1371600"/>
            <a:ext cx="8482012" cy="4545013"/>
          </a:xfrm>
        </p:spPr>
        <p:txBody>
          <a:bodyPr/>
          <a:lstStyle/>
          <a:p>
            <a:r>
              <a:rPr lang="en-US" altLang="en-US" sz="2100" dirty="0">
                <a:latin typeface="Century Gothic" panose="020B0502020202020204" pitchFamily="34" charset="0"/>
              </a:rPr>
              <a:t>You can legally request one free credit report per year from each major reporting agency</a:t>
            </a:r>
          </a:p>
          <a:p>
            <a:pPr lvl="1"/>
            <a:r>
              <a:rPr lang="en-US" altLang="en-US" sz="2100" dirty="0">
                <a:solidFill>
                  <a:srgbClr val="0070C0"/>
                </a:solidFill>
                <a:latin typeface="Century Gothic" panose="020B0502020202020204" pitchFamily="34" charset="0"/>
              </a:rPr>
              <a:t>Experian</a:t>
            </a:r>
          </a:p>
          <a:p>
            <a:pPr lvl="1"/>
            <a:r>
              <a:rPr lang="en-US" altLang="en-US" sz="2100" dirty="0">
                <a:solidFill>
                  <a:srgbClr val="0070C0"/>
                </a:solidFill>
                <a:latin typeface="Century Gothic" panose="020B0502020202020204" pitchFamily="34" charset="0"/>
              </a:rPr>
              <a:t>Transunion</a:t>
            </a:r>
          </a:p>
          <a:p>
            <a:pPr lvl="1"/>
            <a:r>
              <a:rPr lang="en-US" altLang="en-US" sz="2100" dirty="0">
                <a:solidFill>
                  <a:srgbClr val="0070C0"/>
                </a:solidFill>
                <a:latin typeface="Century Gothic" panose="020B0502020202020204" pitchFamily="34" charset="0"/>
              </a:rPr>
              <a:t>Equifax</a:t>
            </a:r>
          </a:p>
          <a:p>
            <a:r>
              <a:rPr lang="en-US" altLang="en-US" sz="2100" dirty="0">
                <a:latin typeface="Century Gothic" panose="020B0502020202020204" pitchFamily="34" charset="0"/>
              </a:rPr>
              <a:t>Can help you keep track</a:t>
            </a:r>
          </a:p>
          <a:p>
            <a:r>
              <a:rPr lang="en-US" altLang="en-US" sz="2100" dirty="0">
                <a:latin typeface="Century Gothic" panose="020B0502020202020204" pitchFamily="34" charset="0"/>
              </a:rPr>
              <a:t>Alert you to any negative factors</a:t>
            </a:r>
          </a:p>
          <a:p>
            <a:r>
              <a:rPr lang="en-US" altLang="en-US" sz="2100" dirty="0">
                <a:latin typeface="Century Gothic" panose="020B0502020202020204" pitchFamily="34" charset="0"/>
              </a:rPr>
              <a:t>Visit:   </a:t>
            </a:r>
            <a:r>
              <a:rPr lang="en-US" altLang="en-US" sz="2100" u="sng" dirty="0">
                <a:solidFill>
                  <a:srgbClr val="0070C0"/>
                </a:solidFill>
                <a:latin typeface="Century Gothic" panose="020B0502020202020204" pitchFamily="34" charset="0"/>
              </a:rPr>
              <a:t>www.AnnualCreditReport.com</a:t>
            </a:r>
            <a:r>
              <a:rPr lang="en-US" altLang="en-US" sz="2100" dirty="0">
                <a:latin typeface="Century Gothic" panose="020B0502020202020204" pitchFamily="34" charset="0"/>
              </a:rPr>
              <a:t> </a:t>
            </a:r>
          </a:p>
          <a:p>
            <a:r>
              <a:rPr lang="en-US" altLang="en-US" sz="2100" dirty="0">
                <a:latin typeface="Century Gothic" panose="020B0502020202020204" pitchFamily="34" charset="0"/>
              </a:rPr>
              <a:t>If you find an error, contact the credit issuer immediately</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122788"/>
            <a:ext cx="3733800" cy="214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8488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2954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sz="3200" dirty="0">
                <a:latin typeface="Century Gothic" panose="020B0502020202020204" pitchFamily="34" charset="0"/>
              </a:rPr>
              <a:t>Ensure your computer has appropriate anti-virus software.</a:t>
            </a:r>
          </a:p>
        </p:txBody>
      </p:sp>
      <p:pic>
        <p:nvPicPr>
          <p:cNvPr id="7170" name="Picture 2" descr="https://encrypted-tbn3.gstatic.com/images?q=tbn:ANd9GcTx2E-nx6LMAaEk669UadulM550ZR4OZPyMPtWsClIVlARRz-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6" y="3009900"/>
            <a:ext cx="4048125"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85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outVertical)">
                                      <p:cBhvr>
                                        <p:cTn id="7"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2954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sz="3200" dirty="0">
                <a:latin typeface="Century Gothic" panose="020B0502020202020204" pitchFamily="34" charset="0"/>
              </a:rPr>
              <a:t>Update any changes of address immediately if you move, including all the credit card companies you use. </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99187"/>
            <a:ext cx="12954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s://www.uspsoig.gov/sites/default/files/field/image/Moving.jpg"/>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208337"/>
            <a:ext cx="3104833" cy="2430463"/>
          </a:xfrm>
          <a:prstGeom prst="rect">
            <a:avLst/>
          </a:prstGeom>
          <a:noFill/>
          <a:ln>
            <a:noFill/>
          </a:ln>
        </p:spPr>
      </p:pic>
    </p:spTree>
    <p:extLst>
      <p:ext uri="{BB962C8B-B14F-4D97-AF65-F5344CB8AC3E}">
        <p14:creationId xmlns:p14="http://schemas.microsoft.com/office/powerpoint/2010/main" val="2813121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2954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a:buNone/>
            </a:pPr>
            <a:r>
              <a:rPr lang="en-US" sz="3000" dirty="0">
                <a:latin typeface="Century Gothic" panose="020B0502020202020204" pitchFamily="34" charset="0"/>
              </a:rPr>
              <a:t>Secure your personal information by guarding your Social Security card and number, and disclosing it only when it is essential. </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199187"/>
            <a:ext cx="12954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http://www.itsecurityguru.org/wp-content/themes/sahifa/timthumb.php?src=/wp-content/uploads/2015/08/credit-card-security2.jpg&amp;h=330&amp;w=660&amp;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2971800"/>
            <a:ext cx="54102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8369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8)">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to Protect your Identity</a:t>
            </a:r>
          </a:p>
        </p:txBody>
      </p:sp>
      <p:sp>
        <p:nvSpPr>
          <p:cNvPr id="4" name="Subtitle 2"/>
          <p:cNvSpPr txBox="1">
            <a:spLocks/>
          </p:cNvSpPr>
          <p:nvPr/>
        </p:nvSpPr>
        <p:spPr bwMode="auto">
          <a:xfrm>
            <a:off x="609600" y="12954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r>
              <a:rPr lang="en-US" altLang="en-US" sz="3000" dirty="0">
                <a:latin typeface="Century Gothic" panose="020B0502020202020204" pitchFamily="34" charset="0"/>
              </a:rPr>
              <a:t>Don’t give out personal information!</a:t>
            </a:r>
          </a:p>
          <a:p>
            <a:pPr lvl="1"/>
            <a:r>
              <a:rPr lang="en-US" altLang="en-US" sz="2400" dirty="0">
                <a:solidFill>
                  <a:srgbClr val="0070C0"/>
                </a:solidFill>
                <a:latin typeface="Century Gothic" panose="020B0502020202020204" pitchFamily="34" charset="0"/>
              </a:rPr>
              <a:t>Over the phone </a:t>
            </a:r>
          </a:p>
          <a:p>
            <a:pPr lvl="1"/>
            <a:r>
              <a:rPr lang="en-US" altLang="en-US" sz="2400" dirty="0">
                <a:solidFill>
                  <a:srgbClr val="0070C0"/>
                </a:solidFill>
                <a:latin typeface="Century Gothic" panose="020B0502020202020204" pitchFamily="34" charset="0"/>
              </a:rPr>
              <a:t>Through the mail</a:t>
            </a:r>
          </a:p>
          <a:p>
            <a:pPr lvl="1"/>
            <a:r>
              <a:rPr lang="en-US" altLang="en-US" sz="2400" dirty="0">
                <a:solidFill>
                  <a:srgbClr val="0070C0"/>
                </a:solidFill>
                <a:latin typeface="Century Gothic" panose="020B0502020202020204" pitchFamily="34" charset="0"/>
              </a:rPr>
              <a:t>Over the Internet</a:t>
            </a:r>
          </a:p>
        </p:txBody>
      </p:sp>
      <p:pic>
        <p:nvPicPr>
          <p:cNvPr id="4098" name="Picture 2" descr="https://performancegrapevine.files.wordpress.com/2014/02/shutterstock_103307990.jpg?w=500&amp;h=3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124200"/>
            <a:ext cx="4038600" cy="298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44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962400"/>
            <a:ext cx="7623175" cy="914400"/>
          </a:xfrm>
        </p:spPr>
        <p:txBody>
          <a:bodyPr/>
          <a:lstStyle/>
          <a:p>
            <a:r>
              <a:rPr lang="en-US" b="1" dirty="0">
                <a:latin typeface="Century Gothic" panose="020B0502020202020204" pitchFamily="34" charset="0"/>
              </a:rPr>
              <a:t>Identity Theft</a:t>
            </a:r>
          </a:p>
        </p:txBody>
      </p:sp>
      <p:sp>
        <p:nvSpPr>
          <p:cNvPr id="3" name="Subtitle 2"/>
          <p:cNvSpPr>
            <a:spLocks noGrp="1"/>
          </p:cNvSpPr>
          <p:nvPr>
            <p:ph type="subTitle" idx="1"/>
          </p:nvPr>
        </p:nvSpPr>
        <p:spPr>
          <a:xfrm>
            <a:off x="381000" y="5181600"/>
            <a:ext cx="8458200" cy="914400"/>
          </a:xfrm>
        </p:spPr>
        <p:txBody>
          <a:bodyPr>
            <a:normAutofit fontScale="92500"/>
          </a:bodyPr>
          <a:lstStyle/>
          <a:p>
            <a:pPr>
              <a:lnSpc>
                <a:spcPct val="120000"/>
              </a:lnSpc>
            </a:pPr>
            <a:r>
              <a:rPr lang="en-US" sz="3600" i="0" dirty="0">
                <a:solidFill>
                  <a:srgbClr val="0070C0"/>
                </a:solidFill>
                <a:latin typeface="Century Gothic" panose="020B0502020202020204" pitchFamily="34" charset="0"/>
              </a:rPr>
              <a:t>Credit Monitoring / Protection Services</a:t>
            </a:r>
          </a:p>
          <a:p>
            <a:endParaRPr lang="en-US" sz="1900" dirty="0">
              <a:solidFill>
                <a:srgbClr val="0070C0"/>
              </a:solidFill>
            </a:endParaRPr>
          </a:p>
        </p:txBody>
      </p:sp>
    </p:spTree>
    <p:extLst>
      <p:ext uri="{BB962C8B-B14F-4D97-AF65-F5344CB8AC3E}">
        <p14:creationId xmlns:p14="http://schemas.microsoft.com/office/powerpoint/2010/main" val="8533389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entury Gothic" panose="020B0502020202020204" pitchFamily="34" charset="0"/>
              </a:rPr>
              <a:t>Credit Monitoring / Protection Services</a:t>
            </a:r>
          </a:p>
        </p:txBody>
      </p:sp>
      <p:sp>
        <p:nvSpPr>
          <p:cNvPr id="7" name="Content Placeholder 2"/>
          <p:cNvSpPr>
            <a:spLocks noGrp="1"/>
          </p:cNvSpPr>
          <p:nvPr>
            <p:ph idx="1"/>
          </p:nvPr>
        </p:nvSpPr>
        <p:spPr>
          <a:xfrm>
            <a:off x="509588" y="1371600"/>
            <a:ext cx="8177212" cy="4876800"/>
          </a:xfrm>
        </p:spPr>
        <p:txBody>
          <a:bodyPr/>
          <a:lstStyle/>
          <a:p>
            <a:pPr eaLnBrk="1" hangingPunct="1"/>
            <a:r>
              <a:rPr lang="en-US" altLang="en-US" dirty="0">
                <a:latin typeface="Century Gothic" panose="020B0502020202020204" pitchFamily="34" charset="0"/>
              </a:rPr>
              <a:t>FREE credit monitoring: </a:t>
            </a:r>
            <a:r>
              <a:rPr lang="en-US" altLang="en-US" u="sng" dirty="0">
                <a:latin typeface="Century Gothic" panose="020B0502020202020204" pitchFamily="34" charset="0"/>
              </a:rPr>
              <a:t>www.creditkarma.com</a:t>
            </a:r>
            <a:r>
              <a:rPr lang="en-US" altLang="en-US" dirty="0">
                <a:latin typeface="Century Gothic" panose="020B0502020202020204" pitchFamily="34" charset="0"/>
              </a:rPr>
              <a:t> </a:t>
            </a:r>
          </a:p>
          <a:p>
            <a:pPr eaLnBrk="1" hangingPunct="1"/>
            <a:r>
              <a:rPr lang="en-US" altLang="en-US" dirty="0">
                <a:latin typeface="Century Gothic" panose="020B0502020202020204" pitchFamily="34" charset="0"/>
              </a:rPr>
              <a:t>Only monitors your Transunion Credit Report</a:t>
            </a:r>
          </a:p>
          <a:p>
            <a:pPr eaLnBrk="1" hangingPunct="1"/>
            <a:r>
              <a:rPr lang="en-US" altLang="en-US" dirty="0">
                <a:latin typeface="Century Gothic" panose="020B0502020202020204" pitchFamily="34" charset="0"/>
              </a:rPr>
              <a:t>For a monthly fee, Credit Protection services will:</a:t>
            </a:r>
          </a:p>
          <a:p>
            <a:pPr lvl="1" eaLnBrk="1" hangingPunct="1"/>
            <a:r>
              <a:rPr lang="en-US" altLang="en-US" dirty="0">
                <a:solidFill>
                  <a:srgbClr val="0070C0"/>
                </a:solidFill>
                <a:latin typeface="Century Gothic" panose="020B0502020202020204" pitchFamily="34" charset="0"/>
              </a:rPr>
              <a:t>Monitor your credit report daily</a:t>
            </a:r>
          </a:p>
          <a:p>
            <a:pPr lvl="1" eaLnBrk="1" hangingPunct="1"/>
            <a:r>
              <a:rPr lang="en-US" altLang="en-US" dirty="0">
                <a:solidFill>
                  <a:srgbClr val="0070C0"/>
                </a:solidFill>
                <a:latin typeface="Century Gothic" panose="020B0502020202020204" pitchFamily="34" charset="0"/>
              </a:rPr>
              <a:t>Give you free access to your credit reports </a:t>
            </a:r>
          </a:p>
          <a:p>
            <a:pPr lvl="1" eaLnBrk="1" hangingPunct="1"/>
            <a:r>
              <a:rPr lang="en-US" altLang="en-US" dirty="0">
                <a:solidFill>
                  <a:srgbClr val="0070C0"/>
                </a:solidFill>
                <a:latin typeface="Century Gothic" panose="020B0502020202020204" pitchFamily="34" charset="0"/>
              </a:rPr>
              <a:t>Provide email alerts of changes in your credit file</a:t>
            </a:r>
          </a:p>
          <a:p>
            <a:pPr lvl="1" eaLnBrk="1" hangingPunct="1"/>
            <a:r>
              <a:rPr lang="en-US" altLang="en-US" dirty="0">
                <a:solidFill>
                  <a:srgbClr val="0070C0"/>
                </a:solidFill>
                <a:latin typeface="Century Gothic" panose="020B0502020202020204" pitchFamily="34" charset="0"/>
              </a:rPr>
              <a:t>Take action on your behalf in cases of identity theft</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35" t="31592" r="2648" b="32045"/>
          <a:stretch/>
        </p:blipFill>
        <p:spPr bwMode="auto">
          <a:xfrm>
            <a:off x="2000250" y="5072062"/>
            <a:ext cx="5314950" cy="132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705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Credit Monitoring / Protection Services</a:t>
            </a:r>
          </a:p>
        </p:txBody>
      </p:sp>
      <p:sp>
        <p:nvSpPr>
          <p:cNvPr id="7" name="Content Placeholder 2"/>
          <p:cNvSpPr>
            <a:spLocks noGrp="1"/>
          </p:cNvSpPr>
          <p:nvPr>
            <p:ph idx="1"/>
          </p:nvPr>
        </p:nvSpPr>
        <p:spPr>
          <a:xfrm>
            <a:off x="509588" y="1371600"/>
            <a:ext cx="8177212" cy="4545013"/>
          </a:xfrm>
        </p:spPr>
        <p:txBody>
          <a:bodyPr/>
          <a:lstStyle/>
          <a:p>
            <a:pPr eaLnBrk="1" hangingPunct="1"/>
            <a:r>
              <a:rPr lang="en-US" altLang="en-US" dirty="0"/>
              <a:t>Meriwest recommends</a:t>
            </a:r>
          </a:p>
          <a:p>
            <a:pPr eaLnBrk="1" hangingPunct="1"/>
            <a:endParaRPr lang="en-US" altLang="en-US" dirty="0"/>
          </a:p>
          <a:p>
            <a:pPr eaLnBrk="1" hangingPunct="1"/>
            <a:endParaRPr lang="en-US" altLang="en-US" dirty="0"/>
          </a:p>
          <a:p>
            <a:pPr eaLnBrk="1" hangingPunct="1"/>
            <a:endParaRPr lang="en-US" altLang="en-US" dirty="0"/>
          </a:p>
          <a:p>
            <a:pPr eaLnBrk="1" hangingPunct="1">
              <a:spcBef>
                <a:spcPts val="600"/>
              </a:spcBef>
            </a:pPr>
            <a:r>
              <a:rPr lang="en-US" altLang="en-US" dirty="0"/>
              <a:t>Deluxe </a:t>
            </a:r>
            <a:r>
              <a:rPr lang="en-US" altLang="en-US" dirty="0" err="1"/>
              <a:t>Provent</a:t>
            </a:r>
            <a:r>
              <a:rPr lang="en-US" altLang="en-US" dirty="0"/>
              <a:t> provides:</a:t>
            </a:r>
          </a:p>
          <a:p>
            <a:pPr lvl="1" eaLnBrk="1" hangingPunct="1">
              <a:spcBef>
                <a:spcPts val="600"/>
              </a:spcBef>
            </a:pPr>
            <a:r>
              <a:rPr lang="en-US" altLang="en-US" dirty="0">
                <a:solidFill>
                  <a:srgbClr val="0070C0"/>
                </a:solidFill>
              </a:rPr>
              <a:t>Prevention</a:t>
            </a:r>
          </a:p>
          <a:p>
            <a:pPr lvl="1" eaLnBrk="1" hangingPunct="1">
              <a:spcBef>
                <a:spcPts val="600"/>
              </a:spcBef>
            </a:pPr>
            <a:r>
              <a:rPr lang="en-US" altLang="en-US" dirty="0">
                <a:solidFill>
                  <a:srgbClr val="0070C0"/>
                </a:solidFill>
              </a:rPr>
              <a:t>Detection</a:t>
            </a:r>
          </a:p>
          <a:p>
            <a:pPr lvl="1" eaLnBrk="1" hangingPunct="1">
              <a:spcBef>
                <a:spcPts val="600"/>
              </a:spcBef>
            </a:pPr>
            <a:r>
              <a:rPr lang="en-US" altLang="en-US" dirty="0">
                <a:solidFill>
                  <a:srgbClr val="0070C0"/>
                </a:solidFill>
              </a:rPr>
              <a:t>Restoration</a:t>
            </a:r>
          </a:p>
          <a:p>
            <a:pPr eaLnBrk="1" hangingPunct="1"/>
            <a:r>
              <a:rPr lang="en-US" altLang="en-US" u="sng" dirty="0">
                <a:hlinkClick r:id="rId3"/>
              </a:rPr>
              <a:t>www.meriwest.com</a:t>
            </a:r>
            <a:r>
              <a:rPr lang="en-US" altLang="en-US" dirty="0"/>
              <a:t> search for “identity theft"</a:t>
            </a:r>
          </a:p>
        </p:txBody>
      </p:sp>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47850"/>
            <a:ext cx="64992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61428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latin typeface="Century Gothic" panose="020B0502020202020204" pitchFamily="34" charset="0"/>
              </a:rPr>
              <a:t>Credit Monitoring / Protection Services</a:t>
            </a:r>
          </a:p>
        </p:txBody>
      </p:sp>
      <p:sp>
        <p:nvSpPr>
          <p:cNvPr id="7" name="Content Placeholder 2"/>
          <p:cNvSpPr>
            <a:spLocks noGrp="1"/>
          </p:cNvSpPr>
          <p:nvPr>
            <p:ph idx="1"/>
          </p:nvPr>
        </p:nvSpPr>
        <p:spPr>
          <a:xfrm>
            <a:off x="509588" y="1779587"/>
            <a:ext cx="8177212" cy="4545013"/>
          </a:xfrm>
        </p:spPr>
        <p:txBody>
          <a:bodyPr/>
          <a:lstStyle/>
          <a:p>
            <a:pPr eaLnBrk="1" hangingPunct="1"/>
            <a:r>
              <a:rPr lang="en-US" altLang="en-US" sz="2800" dirty="0">
                <a:latin typeface="Century Gothic" panose="020B0502020202020204" pitchFamily="34" charset="0"/>
              </a:rPr>
              <a:t>Visit </a:t>
            </a:r>
            <a:r>
              <a:rPr lang="en-US" altLang="en-US" sz="2800" u="sng" dirty="0">
                <a:latin typeface="Century Gothic" panose="020B0502020202020204" pitchFamily="34" charset="0"/>
              </a:rPr>
              <a:t>www.deluxeprovent.ezshield.com</a:t>
            </a:r>
            <a:r>
              <a:rPr lang="en-US" altLang="en-US" sz="2800" dirty="0">
                <a:latin typeface="Century Gothic" panose="020B0502020202020204" pitchFamily="34" charset="0"/>
              </a:rPr>
              <a:t> to view protection options</a:t>
            </a:r>
          </a:p>
          <a:p>
            <a:pPr eaLnBrk="1" hangingPunct="1"/>
            <a:r>
              <a:rPr lang="en-US" altLang="en-US" sz="2800" dirty="0">
                <a:latin typeface="Century Gothic" panose="020B0502020202020204" pitchFamily="34" charset="0"/>
              </a:rPr>
              <a:t>When registering, use</a:t>
            </a:r>
          </a:p>
          <a:p>
            <a:pPr marL="0" indent="0" eaLnBrk="1" hangingPunct="1">
              <a:spcBef>
                <a:spcPts val="600"/>
              </a:spcBef>
              <a:buNone/>
            </a:pPr>
            <a:r>
              <a:rPr lang="en-US" altLang="en-US" dirty="0">
                <a:latin typeface="Century Gothic" panose="020B0502020202020204" pitchFamily="34" charset="0"/>
              </a:rPr>
              <a:t>       </a:t>
            </a:r>
            <a:r>
              <a:rPr lang="en-US" altLang="en-US" dirty="0" err="1">
                <a:solidFill>
                  <a:srgbClr val="FF6600"/>
                </a:solidFill>
                <a:latin typeface="Century Gothic" panose="020B0502020202020204" pitchFamily="34" charset="0"/>
              </a:rPr>
              <a:t>Meriwest’s</a:t>
            </a:r>
            <a:r>
              <a:rPr lang="en-US" altLang="en-US" dirty="0">
                <a:solidFill>
                  <a:srgbClr val="FF6600"/>
                </a:solidFill>
                <a:latin typeface="Century Gothic" panose="020B0502020202020204" pitchFamily="34" charset="0"/>
              </a:rPr>
              <a:t> Routing Number – 321176833</a:t>
            </a:r>
          </a:p>
          <a:p>
            <a:pPr eaLnBrk="1" hangingPunct="1"/>
            <a:r>
              <a:rPr lang="en-US" altLang="en-US" sz="2800" dirty="0">
                <a:latin typeface="Century Gothic" panose="020B0502020202020204" pitchFamily="34" charset="0"/>
              </a:rPr>
              <a:t>Follow the easy enrollment steps to activate your membership</a:t>
            </a:r>
          </a:p>
        </p:txBody>
      </p:sp>
      <p:sp>
        <p:nvSpPr>
          <p:cNvPr id="5" name="Rectangle 2"/>
          <p:cNvSpPr txBox="1">
            <a:spLocks noChangeArrowheads="1"/>
          </p:cNvSpPr>
          <p:nvPr/>
        </p:nvSpPr>
        <p:spPr bwMode="auto">
          <a:xfrm>
            <a:off x="609600" y="1066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a:solidFill>
                  <a:srgbClr val="962833"/>
                </a:solidFill>
                <a:latin typeface="+mj-lt"/>
                <a:ea typeface="+mj-ea"/>
                <a:cs typeface="+mj-cs"/>
              </a:defRPr>
            </a:lvl1pPr>
            <a:lvl2pPr algn="l" rtl="0" eaLnBrk="0" fontAlgn="base" hangingPunct="0">
              <a:spcBef>
                <a:spcPct val="0"/>
              </a:spcBef>
              <a:spcAft>
                <a:spcPct val="0"/>
              </a:spcAft>
              <a:defRPr sz="3600" b="1">
                <a:solidFill>
                  <a:srgbClr val="962833"/>
                </a:solidFill>
                <a:latin typeface="Calibri" pitchFamily="34" charset="0"/>
              </a:defRPr>
            </a:lvl2pPr>
            <a:lvl3pPr algn="l" rtl="0" eaLnBrk="0" fontAlgn="base" hangingPunct="0">
              <a:spcBef>
                <a:spcPct val="0"/>
              </a:spcBef>
              <a:spcAft>
                <a:spcPct val="0"/>
              </a:spcAft>
              <a:defRPr sz="3600" b="1">
                <a:solidFill>
                  <a:srgbClr val="962833"/>
                </a:solidFill>
                <a:latin typeface="Calibri" pitchFamily="34" charset="0"/>
              </a:defRPr>
            </a:lvl3pPr>
            <a:lvl4pPr algn="l" rtl="0" eaLnBrk="0" fontAlgn="base" hangingPunct="0">
              <a:spcBef>
                <a:spcPct val="0"/>
              </a:spcBef>
              <a:spcAft>
                <a:spcPct val="0"/>
              </a:spcAft>
              <a:defRPr sz="3600" b="1">
                <a:solidFill>
                  <a:srgbClr val="962833"/>
                </a:solidFill>
                <a:latin typeface="Calibri" pitchFamily="34" charset="0"/>
              </a:defRPr>
            </a:lvl4pPr>
            <a:lvl5pPr algn="l" rtl="0" eaLnBrk="0" fontAlgn="base" hangingPunct="0">
              <a:spcBef>
                <a:spcPct val="0"/>
              </a:spcBef>
              <a:spcAft>
                <a:spcPct val="0"/>
              </a:spcAft>
              <a:defRPr sz="3600" b="1">
                <a:solidFill>
                  <a:srgbClr val="962833"/>
                </a:solidFill>
                <a:latin typeface="Calibri" pitchFamily="34" charset="0"/>
              </a:defRPr>
            </a:lvl5pPr>
            <a:lvl6pPr marL="457200" algn="l" rtl="0" fontAlgn="base">
              <a:spcBef>
                <a:spcPct val="0"/>
              </a:spcBef>
              <a:spcAft>
                <a:spcPct val="0"/>
              </a:spcAft>
              <a:defRPr sz="3600">
                <a:solidFill>
                  <a:schemeClr val="tx2"/>
                </a:solidFill>
                <a:latin typeface="Calibri" pitchFamily="34" charset="0"/>
              </a:defRPr>
            </a:lvl6pPr>
            <a:lvl7pPr marL="914400" algn="l" rtl="0" fontAlgn="base">
              <a:spcBef>
                <a:spcPct val="0"/>
              </a:spcBef>
              <a:spcAft>
                <a:spcPct val="0"/>
              </a:spcAft>
              <a:defRPr sz="3600">
                <a:solidFill>
                  <a:schemeClr val="tx2"/>
                </a:solidFill>
                <a:latin typeface="Calibri" pitchFamily="34" charset="0"/>
              </a:defRPr>
            </a:lvl7pPr>
            <a:lvl8pPr marL="1371600" algn="l" rtl="0" fontAlgn="base">
              <a:spcBef>
                <a:spcPct val="0"/>
              </a:spcBef>
              <a:spcAft>
                <a:spcPct val="0"/>
              </a:spcAft>
              <a:defRPr sz="3600">
                <a:solidFill>
                  <a:schemeClr val="tx2"/>
                </a:solidFill>
                <a:latin typeface="Calibri" pitchFamily="34" charset="0"/>
              </a:defRPr>
            </a:lvl8pPr>
            <a:lvl9pPr marL="1828800" algn="l" rtl="0" fontAlgn="base">
              <a:spcBef>
                <a:spcPct val="0"/>
              </a:spcBef>
              <a:spcAft>
                <a:spcPct val="0"/>
              </a:spcAft>
              <a:defRPr sz="3600">
                <a:solidFill>
                  <a:schemeClr val="tx2"/>
                </a:solidFill>
                <a:latin typeface="Calibri" pitchFamily="34" charset="0"/>
              </a:defRPr>
            </a:lvl9pPr>
          </a:lstStyle>
          <a:p>
            <a:pPr eaLnBrk="1" hangingPunct="1"/>
            <a:r>
              <a:rPr lang="en-US" altLang="en-US" sz="3200" kern="0" dirty="0">
                <a:latin typeface="Century Gothic" panose="020B0502020202020204" pitchFamily="34" charset="0"/>
              </a:rPr>
              <a:t>Easy Enrollment!</a:t>
            </a:r>
          </a:p>
        </p:txBody>
      </p:sp>
    </p:spTree>
    <p:extLst>
      <p:ext uri="{BB962C8B-B14F-4D97-AF65-F5344CB8AC3E}">
        <p14:creationId xmlns:p14="http://schemas.microsoft.com/office/powerpoint/2010/main" val="15044497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Definition of Identity Theft</a:t>
            </a:r>
          </a:p>
        </p:txBody>
      </p:sp>
      <p:sp>
        <p:nvSpPr>
          <p:cNvPr id="4" name="Content Placeholder 2"/>
          <p:cNvSpPr>
            <a:spLocks noGrp="1"/>
          </p:cNvSpPr>
          <p:nvPr>
            <p:ph idx="1"/>
          </p:nvPr>
        </p:nvSpPr>
        <p:spPr>
          <a:xfrm>
            <a:off x="685800" y="1524000"/>
            <a:ext cx="8001000" cy="2514600"/>
          </a:xfrm>
        </p:spPr>
        <p:txBody>
          <a:bodyPr>
            <a:normAutofit/>
          </a:bodyPr>
          <a:lstStyle/>
          <a:p>
            <a:pPr marL="0" indent="0" algn="ctr">
              <a:buNone/>
            </a:pPr>
            <a:r>
              <a:rPr lang="en-US" sz="3000" dirty="0">
                <a:latin typeface="Century Gothic" panose="020B0502020202020204" pitchFamily="34" charset="0"/>
              </a:rPr>
              <a:t>The illegal use of someone else's personal identifying information (such as a Social Security number) in order to obtain money or credit.</a:t>
            </a:r>
            <a:endParaRPr lang="en-US" altLang="en-US" sz="3000" dirty="0">
              <a:latin typeface="Century Gothic" panose="020B0502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3733800"/>
            <a:ext cx="4286250" cy="2177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0151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962400"/>
            <a:ext cx="7623175" cy="914400"/>
          </a:xfrm>
        </p:spPr>
        <p:txBody>
          <a:bodyPr/>
          <a:lstStyle/>
          <a:p>
            <a:r>
              <a:rPr lang="en-US" b="1" dirty="0">
                <a:latin typeface="Century Gothic" panose="020B0502020202020204" pitchFamily="34" charset="0"/>
              </a:rPr>
              <a:t>Identity Theft</a:t>
            </a:r>
          </a:p>
        </p:txBody>
      </p:sp>
      <p:sp>
        <p:nvSpPr>
          <p:cNvPr id="3" name="Subtitle 2"/>
          <p:cNvSpPr>
            <a:spLocks noGrp="1"/>
          </p:cNvSpPr>
          <p:nvPr>
            <p:ph type="subTitle" idx="1"/>
          </p:nvPr>
        </p:nvSpPr>
        <p:spPr>
          <a:xfrm>
            <a:off x="381000" y="5181600"/>
            <a:ext cx="8458200" cy="914400"/>
          </a:xfrm>
        </p:spPr>
        <p:txBody>
          <a:bodyPr>
            <a:normAutofit fontScale="92500"/>
          </a:bodyPr>
          <a:lstStyle/>
          <a:p>
            <a:pPr>
              <a:lnSpc>
                <a:spcPct val="120000"/>
              </a:lnSpc>
            </a:pPr>
            <a:r>
              <a:rPr lang="en-US" sz="3600" i="0" dirty="0">
                <a:solidFill>
                  <a:srgbClr val="0070C0"/>
                </a:solidFill>
                <a:latin typeface="Century Gothic" panose="020B0502020202020204" pitchFamily="34" charset="0"/>
              </a:rPr>
              <a:t>Has your account been compromised?</a:t>
            </a:r>
          </a:p>
          <a:p>
            <a:endParaRPr lang="en-US" sz="1900" dirty="0">
              <a:solidFill>
                <a:srgbClr val="0070C0"/>
              </a:solidFill>
            </a:endParaRPr>
          </a:p>
        </p:txBody>
      </p:sp>
    </p:spTree>
    <p:extLst>
      <p:ext uri="{BB962C8B-B14F-4D97-AF65-F5344CB8AC3E}">
        <p14:creationId xmlns:p14="http://schemas.microsoft.com/office/powerpoint/2010/main" val="16301306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latin typeface="Century Gothic" panose="020B0502020202020204" pitchFamily="34" charset="0"/>
              </a:rPr>
              <a:t>Has your account been compromised?</a:t>
            </a:r>
          </a:p>
        </p:txBody>
      </p:sp>
      <p:sp>
        <p:nvSpPr>
          <p:cNvPr id="4" name="Subtitle 2"/>
          <p:cNvSpPr txBox="1">
            <a:spLocks/>
          </p:cNvSpPr>
          <p:nvPr/>
        </p:nvSpPr>
        <p:spPr bwMode="auto">
          <a:xfrm>
            <a:off x="990600" y="1470450"/>
            <a:ext cx="708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3200" dirty="0">
                <a:latin typeface="Century Gothic" panose="020B0502020202020204" pitchFamily="34" charset="0"/>
              </a:rPr>
              <a:t>Transactions on your checking or savings accounts you did not authorize.</a:t>
            </a:r>
          </a:p>
        </p:txBody>
      </p:sp>
      <p:pic>
        <p:nvPicPr>
          <p:cNvPr id="9218" name="Picture 2" descr="http://images.wisegeek.com/examining-bank-statemen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111"/>
          <a:stretch/>
        </p:blipFill>
        <p:spPr bwMode="auto">
          <a:xfrm>
            <a:off x="2095500" y="2920930"/>
            <a:ext cx="4876800" cy="287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7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out)">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latin typeface="Century Gothic" panose="020B0502020202020204" pitchFamily="34" charset="0"/>
              </a:rPr>
              <a:t>Has your account been compromised?</a:t>
            </a:r>
          </a:p>
        </p:txBody>
      </p:sp>
      <p:sp>
        <p:nvSpPr>
          <p:cNvPr id="4" name="Subtitle 2"/>
          <p:cNvSpPr txBox="1">
            <a:spLocks/>
          </p:cNvSpPr>
          <p:nvPr/>
        </p:nvSpPr>
        <p:spPr bwMode="auto">
          <a:xfrm>
            <a:off x="1028700" y="1676400"/>
            <a:ext cx="708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3200" dirty="0">
                <a:latin typeface="Century Gothic" panose="020B0502020202020204" pitchFamily="34" charset="0"/>
              </a:rPr>
              <a:t>Transactions on your credit cards that you did not authorize.</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7" y="3124200"/>
            <a:ext cx="36671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9707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80">
                                          <p:stCondLst>
                                            <p:cond delay="0"/>
                                          </p:stCondLst>
                                        </p:cTn>
                                        <p:tgtEl>
                                          <p:spTgt spid="12290"/>
                                        </p:tgtEl>
                                      </p:cBhvr>
                                    </p:animEffect>
                                    <p:anim calcmode="lin" valueType="num">
                                      <p:cBhvr>
                                        <p:cTn id="8" dur="1822"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0"/>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0"/>
                                        </p:tgtEl>
                                      </p:cBhvr>
                                      <p:to x="100000" y="60000"/>
                                    </p:animScale>
                                    <p:animScale>
                                      <p:cBhvr>
                                        <p:cTn id="14" dur="166" decel="50000">
                                          <p:stCondLst>
                                            <p:cond delay="676"/>
                                          </p:stCondLst>
                                        </p:cTn>
                                        <p:tgtEl>
                                          <p:spTgt spid="12290"/>
                                        </p:tgtEl>
                                      </p:cBhvr>
                                      <p:to x="100000" y="100000"/>
                                    </p:animScale>
                                    <p:animScale>
                                      <p:cBhvr>
                                        <p:cTn id="15" dur="26">
                                          <p:stCondLst>
                                            <p:cond delay="1312"/>
                                          </p:stCondLst>
                                        </p:cTn>
                                        <p:tgtEl>
                                          <p:spTgt spid="12290"/>
                                        </p:tgtEl>
                                      </p:cBhvr>
                                      <p:to x="100000" y="80000"/>
                                    </p:animScale>
                                    <p:animScale>
                                      <p:cBhvr>
                                        <p:cTn id="16" dur="166" decel="50000">
                                          <p:stCondLst>
                                            <p:cond delay="1338"/>
                                          </p:stCondLst>
                                        </p:cTn>
                                        <p:tgtEl>
                                          <p:spTgt spid="12290"/>
                                        </p:tgtEl>
                                      </p:cBhvr>
                                      <p:to x="100000" y="100000"/>
                                    </p:animScale>
                                    <p:animScale>
                                      <p:cBhvr>
                                        <p:cTn id="17" dur="26">
                                          <p:stCondLst>
                                            <p:cond delay="1642"/>
                                          </p:stCondLst>
                                        </p:cTn>
                                        <p:tgtEl>
                                          <p:spTgt spid="12290"/>
                                        </p:tgtEl>
                                      </p:cBhvr>
                                      <p:to x="100000" y="90000"/>
                                    </p:animScale>
                                    <p:animScale>
                                      <p:cBhvr>
                                        <p:cTn id="18" dur="166" decel="50000">
                                          <p:stCondLst>
                                            <p:cond delay="1668"/>
                                          </p:stCondLst>
                                        </p:cTn>
                                        <p:tgtEl>
                                          <p:spTgt spid="12290"/>
                                        </p:tgtEl>
                                      </p:cBhvr>
                                      <p:to x="100000" y="100000"/>
                                    </p:animScale>
                                    <p:animScale>
                                      <p:cBhvr>
                                        <p:cTn id="19" dur="26">
                                          <p:stCondLst>
                                            <p:cond delay="1808"/>
                                          </p:stCondLst>
                                        </p:cTn>
                                        <p:tgtEl>
                                          <p:spTgt spid="12290"/>
                                        </p:tgtEl>
                                      </p:cBhvr>
                                      <p:to x="100000" y="95000"/>
                                    </p:animScale>
                                    <p:animScale>
                                      <p:cBhvr>
                                        <p:cTn id="20" dur="166" decel="50000">
                                          <p:stCondLst>
                                            <p:cond delay="1834"/>
                                          </p:stCondLst>
                                        </p:cTn>
                                        <p:tgtEl>
                                          <p:spTgt spid="1229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latin typeface="Century Gothic" panose="020B0502020202020204" pitchFamily="34" charset="0"/>
              </a:rPr>
              <a:t>Has your account been compromised?</a:t>
            </a:r>
          </a:p>
        </p:txBody>
      </p:sp>
      <p:sp>
        <p:nvSpPr>
          <p:cNvPr id="4" name="Subtitle 2"/>
          <p:cNvSpPr txBox="1">
            <a:spLocks/>
          </p:cNvSpPr>
          <p:nvPr/>
        </p:nvSpPr>
        <p:spPr bwMode="auto">
          <a:xfrm>
            <a:off x="990599" y="1676400"/>
            <a:ext cx="708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3200" dirty="0">
                <a:latin typeface="Century Gothic" panose="020B0502020202020204" pitchFamily="34" charset="0"/>
              </a:rPr>
              <a:t>Loans on your credit report for which you did not apply.</a:t>
            </a:r>
          </a:p>
        </p:txBody>
      </p:sp>
      <p:pic>
        <p:nvPicPr>
          <p:cNvPr id="13314" name="Picture 2" descr="http://www.lowcards.com/wp-content/uploads/2014/06/bigstock-Credit-Card-Fraud-60862247-e14020117008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87" y="2743200"/>
            <a:ext cx="4111625" cy="290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6231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a:latin typeface="Century Gothic" panose="020B0502020202020204" pitchFamily="34" charset="0"/>
              </a:rPr>
              <a:t>Has your account been compromised?</a:t>
            </a:r>
          </a:p>
        </p:txBody>
      </p:sp>
      <p:sp>
        <p:nvSpPr>
          <p:cNvPr id="4" name="Subtitle 2"/>
          <p:cNvSpPr txBox="1">
            <a:spLocks/>
          </p:cNvSpPr>
          <p:nvPr/>
        </p:nvSpPr>
        <p:spPr bwMode="auto">
          <a:xfrm>
            <a:off x="990599" y="1555238"/>
            <a:ext cx="708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3200" dirty="0">
                <a:latin typeface="Century Gothic" panose="020B0502020202020204" pitchFamily="34" charset="0"/>
              </a:rPr>
              <a:t>Calls from collection agencies for loans which you did not apply.</a:t>
            </a:r>
          </a:p>
        </p:txBody>
      </p:sp>
      <p:pic>
        <p:nvPicPr>
          <p:cNvPr id="14338" name="Picture 2" descr="http://images.wisegeek.com/stressed-man-on-phone-near-paperw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987" y="2895600"/>
            <a:ext cx="4187825" cy="305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9565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outVertical)">
                                      <p:cBhvr>
                                        <p:cTn id="7" dur="1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Do creditors try and protect you?</a:t>
            </a:r>
          </a:p>
        </p:txBody>
      </p:sp>
      <p:sp>
        <p:nvSpPr>
          <p:cNvPr id="4" name="Subtitle 2"/>
          <p:cNvSpPr txBox="1">
            <a:spLocks/>
          </p:cNvSpPr>
          <p:nvPr/>
        </p:nvSpPr>
        <p:spPr bwMode="auto">
          <a:xfrm>
            <a:off x="609600" y="12954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latin typeface="Century Gothic" panose="020B0502020202020204" pitchFamily="34" charset="0"/>
              </a:rPr>
              <a:t>The credit card companies watch for activity that is out of the ordinary. </a:t>
            </a:r>
          </a:p>
          <a:p>
            <a:pPr eaLnBrk="1" hangingPunct="1"/>
            <a:r>
              <a:rPr lang="en-US" altLang="en-US" dirty="0">
                <a:solidFill>
                  <a:srgbClr val="0070C0"/>
                </a:solidFill>
                <a:latin typeface="Century Gothic" panose="020B0502020202020204" pitchFamily="34" charset="0"/>
              </a:rPr>
              <a:t>Have you ever had a call from the card company asking if you recall making a specific transaction?</a:t>
            </a:r>
          </a:p>
        </p:txBody>
      </p:sp>
      <p:pic>
        <p:nvPicPr>
          <p:cNvPr id="15362" name="Picture 2" descr="http://www.enterrasolutions.com/media/Fraud-preventio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3731" y="3505200"/>
            <a:ext cx="2928938" cy="275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63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962400"/>
            <a:ext cx="7623175" cy="914400"/>
          </a:xfrm>
        </p:spPr>
        <p:txBody>
          <a:bodyPr/>
          <a:lstStyle/>
          <a:p>
            <a:r>
              <a:rPr lang="en-US" b="1" dirty="0">
                <a:latin typeface="Century Gothic" panose="020B0502020202020204" pitchFamily="34" charset="0"/>
              </a:rPr>
              <a:t>Identity Theft</a:t>
            </a:r>
          </a:p>
        </p:txBody>
      </p:sp>
      <p:sp>
        <p:nvSpPr>
          <p:cNvPr id="3" name="Subtitle 2"/>
          <p:cNvSpPr>
            <a:spLocks noGrp="1"/>
          </p:cNvSpPr>
          <p:nvPr>
            <p:ph type="subTitle" idx="1"/>
          </p:nvPr>
        </p:nvSpPr>
        <p:spPr>
          <a:xfrm>
            <a:off x="381000" y="5181600"/>
            <a:ext cx="8458200" cy="914400"/>
          </a:xfrm>
        </p:spPr>
        <p:txBody>
          <a:bodyPr>
            <a:normAutofit fontScale="92500"/>
          </a:bodyPr>
          <a:lstStyle/>
          <a:p>
            <a:pPr>
              <a:lnSpc>
                <a:spcPct val="120000"/>
              </a:lnSpc>
            </a:pPr>
            <a:r>
              <a:rPr lang="en-US" sz="3600" i="0" dirty="0">
                <a:solidFill>
                  <a:srgbClr val="0070C0"/>
                </a:solidFill>
                <a:latin typeface="Century Gothic" panose="020B0502020202020204" pitchFamily="34" charset="0"/>
              </a:rPr>
              <a:t>What do you do if your identity is stolen?</a:t>
            </a:r>
          </a:p>
          <a:p>
            <a:pPr>
              <a:lnSpc>
                <a:spcPct val="120000"/>
              </a:lnSpc>
            </a:pPr>
            <a:endParaRPr lang="en-US" sz="3600" i="0" dirty="0">
              <a:solidFill>
                <a:srgbClr val="0070C0"/>
              </a:solidFill>
              <a:latin typeface="Century Gothic" panose="020B0502020202020204" pitchFamily="34" charset="0"/>
            </a:endParaRPr>
          </a:p>
          <a:p>
            <a:endParaRPr lang="en-US" sz="1900" dirty="0">
              <a:solidFill>
                <a:srgbClr val="0070C0"/>
              </a:solidFill>
            </a:endParaRPr>
          </a:p>
        </p:txBody>
      </p:sp>
    </p:spTree>
    <p:extLst>
      <p:ext uri="{BB962C8B-B14F-4D97-AF65-F5344CB8AC3E}">
        <p14:creationId xmlns:p14="http://schemas.microsoft.com/office/powerpoint/2010/main" val="11069934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latin typeface="Century Gothic" panose="020B0502020202020204" pitchFamily="34" charset="0"/>
              </a:rPr>
              <a:t>What do you do if your identity is stolen?</a:t>
            </a:r>
            <a:endParaRPr lang="en-US" dirty="0">
              <a:latin typeface="Century Gothic" panose="020B0502020202020204" pitchFamily="34" charset="0"/>
            </a:endParaRPr>
          </a:p>
        </p:txBody>
      </p:sp>
      <p:sp>
        <p:nvSpPr>
          <p:cNvPr id="4" name="Subtitle 2"/>
          <p:cNvSpPr txBox="1">
            <a:spLocks/>
          </p:cNvSpPr>
          <p:nvPr/>
        </p:nvSpPr>
        <p:spPr bwMode="auto">
          <a:xfrm>
            <a:off x="609600" y="16002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latin typeface="Century Gothic" panose="020B0502020202020204" pitchFamily="34" charset="0"/>
              </a:rPr>
              <a:t>Contact the three major credit bureaus and set a Fraud Alert</a:t>
            </a:r>
          </a:p>
          <a:p>
            <a:pPr lvl="1" eaLnBrk="1" hangingPunct="1"/>
            <a:r>
              <a:rPr lang="en-US" altLang="en-US" dirty="0">
                <a:solidFill>
                  <a:srgbClr val="0070C0"/>
                </a:solidFill>
                <a:latin typeface="Century Gothic" panose="020B0502020202020204" pitchFamily="34" charset="0"/>
              </a:rPr>
              <a:t>Experian: 888-397-3742</a:t>
            </a:r>
          </a:p>
          <a:p>
            <a:pPr lvl="1" eaLnBrk="1" hangingPunct="1"/>
            <a:r>
              <a:rPr lang="en-US" altLang="en-US" dirty="0">
                <a:solidFill>
                  <a:srgbClr val="0070C0"/>
                </a:solidFill>
                <a:latin typeface="Century Gothic" panose="020B0502020202020204" pitchFamily="34" charset="0"/>
              </a:rPr>
              <a:t>Equifax: 800-525-6285</a:t>
            </a:r>
          </a:p>
          <a:p>
            <a:pPr lvl="1" eaLnBrk="1" hangingPunct="1"/>
            <a:r>
              <a:rPr lang="en-US" altLang="en-US" dirty="0">
                <a:solidFill>
                  <a:srgbClr val="0070C0"/>
                </a:solidFill>
                <a:latin typeface="Century Gothic" panose="020B0502020202020204" pitchFamily="34" charset="0"/>
              </a:rPr>
              <a:t>TransUnion: 800-916-8800</a:t>
            </a:r>
          </a:p>
        </p:txBody>
      </p:sp>
      <p:pic>
        <p:nvPicPr>
          <p:cNvPr id="16388" name="Picture 4" descr="http://www.experian.com/blogs/news/wp-content/uploads/2013/10/experian-logo1.pn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39" b="13994"/>
          <a:stretch/>
        </p:blipFill>
        <p:spPr bwMode="auto">
          <a:xfrm>
            <a:off x="619125" y="3581400"/>
            <a:ext cx="3498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34899" b="36577"/>
          <a:stretch/>
        </p:blipFill>
        <p:spPr bwMode="auto">
          <a:xfrm>
            <a:off x="4800600" y="3769002"/>
            <a:ext cx="3526631" cy="100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6481" y="4774920"/>
            <a:ext cx="4643438"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622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fltVal val="0"/>
                                          </p:val>
                                        </p:tav>
                                        <p:tav tm="100000">
                                          <p:val>
                                            <p:strVal val="#ppt_w"/>
                                          </p:val>
                                        </p:tav>
                                      </p:tavLst>
                                    </p:anim>
                                    <p:anim calcmode="lin" valueType="num">
                                      <p:cBhvr>
                                        <p:cTn id="8" dur="1000" fill="hold"/>
                                        <p:tgtEl>
                                          <p:spTgt spid="16388"/>
                                        </p:tgtEl>
                                        <p:attrNameLst>
                                          <p:attrName>ppt_h</p:attrName>
                                        </p:attrNameLst>
                                      </p:cBhvr>
                                      <p:tavLst>
                                        <p:tav tm="0">
                                          <p:val>
                                            <p:fltVal val="0"/>
                                          </p:val>
                                        </p:tav>
                                        <p:tav tm="100000">
                                          <p:val>
                                            <p:strVal val="#ppt_h"/>
                                          </p:val>
                                        </p:tav>
                                      </p:tavLst>
                                    </p:anim>
                                    <p:anim calcmode="lin" valueType="num">
                                      <p:cBhvr>
                                        <p:cTn id="9" dur="1000" fill="hold"/>
                                        <p:tgtEl>
                                          <p:spTgt spid="16388"/>
                                        </p:tgtEl>
                                        <p:attrNameLst>
                                          <p:attrName>style.rotation</p:attrName>
                                        </p:attrNameLst>
                                      </p:cBhvr>
                                      <p:tavLst>
                                        <p:tav tm="0">
                                          <p:val>
                                            <p:fltVal val="90"/>
                                          </p:val>
                                        </p:tav>
                                        <p:tav tm="100000">
                                          <p:val>
                                            <p:fltVal val="0"/>
                                          </p:val>
                                        </p:tav>
                                      </p:tavLst>
                                    </p:anim>
                                    <p:animEffect transition="in" filter="fade">
                                      <p:cBhvr>
                                        <p:cTn id="10" dur="1000"/>
                                        <p:tgtEl>
                                          <p:spTgt spid="16388"/>
                                        </p:tgtEl>
                                      </p:cBhvr>
                                    </p:animEffect>
                                  </p:childTnLst>
                                </p:cTn>
                              </p:par>
                              <p:par>
                                <p:cTn id="11" presetID="31" presetClass="entr" presetSubtype="0" fill="hold" nodeType="withEffect">
                                  <p:stCondLst>
                                    <p:cond delay="0"/>
                                  </p:stCondLst>
                                  <p:childTnLst>
                                    <p:set>
                                      <p:cBhvr>
                                        <p:cTn id="12" dur="1" fill="hold">
                                          <p:stCondLst>
                                            <p:cond delay="0"/>
                                          </p:stCondLst>
                                        </p:cTn>
                                        <p:tgtEl>
                                          <p:spTgt spid="16389"/>
                                        </p:tgtEl>
                                        <p:attrNameLst>
                                          <p:attrName>style.visibility</p:attrName>
                                        </p:attrNameLst>
                                      </p:cBhvr>
                                      <p:to>
                                        <p:strVal val="visible"/>
                                      </p:to>
                                    </p:set>
                                    <p:anim calcmode="lin" valueType="num">
                                      <p:cBhvr>
                                        <p:cTn id="13" dur="1000" fill="hold"/>
                                        <p:tgtEl>
                                          <p:spTgt spid="16389"/>
                                        </p:tgtEl>
                                        <p:attrNameLst>
                                          <p:attrName>ppt_w</p:attrName>
                                        </p:attrNameLst>
                                      </p:cBhvr>
                                      <p:tavLst>
                                        <p:tav tm="0">
                                          <p:val>
                                            <p:fltVal val="0"/>
                                          </p:val>
                                        </p:tav>
                                        <p:tav tm="100000">
                                          <p:val>
                                            <p:strVal val="#ppt_w"/>
                                          </p:val>
                                        </p:tav>
                                      </p:tavLst>
                                    </p:anim>
                                    <p:anim calcmode="lin" valueType="num">
                                      <p:cBhvr>
                                        <p:cTn id="14" dur="1000" fill="hold"/>
                                        <p:tgtEl>
                                          <p:spTgt spid="16389"/>
                                        </p:tgtEl>
                                        <p:attrNameLst>
                                          <p:attrName>ppt_h</p:attrName>
                                        </p:attrNameLst>
                                      </p:cBhvr>
                                      <p:tavLst>
                                        <p:tav tm="0">
                                          <p:val>
                                            <p:fltVal val="0"/>
                                          </p:val>
                                        </p:tav>
                                        <p:tav tm="100000">
                                          <p:val>
                                            <p:strVal val="#ppt_h"/>
                                          </p:val>
                                        </p:tav>
                                      </p:tavLst>
                                    </p:anim>
                                    <p:anim calcmode="lin" valueType="num">
                                      <p:cBhvr>
                                        <p:cTn id="15" dur="1000" fill="hold"/>
                                        <p:tgtEl>
                                          <p:spTgt spid="16389"/>
                                        </p:tgtEl>
                                        <p:attrNameLst>
                                          <p:attrName>style.rotation</p:attrName>
                                        </p:attrNameLst>
                                      </p:cBhvr>
                                      <p:tavLst>
                                        <p:tav tm="0">
                                          <p:val>
                                            <p:fltVal val="90"/>
                                          </p:val>
                                        </p:tav>
                                        <p:tav tm="100000">
                                          <p:val>
                                            <p:fltVal val="0"/>
                                          </p:val>
                                        </p:tav>
                                      </p:tavLst>
                                    </p:anim>
                                    <p:animEffect transition="in" filter="fade">
                                      <p:cBhvr>
                                        <p:cTn id="16" dur="1000"/>
                                        <p:tgtEl>
                                          <p:spTgt spid="16389"/>
                                        </p:tgtEl>
                                      </p:cBhvr>
                                    </p:animEffect>
                                  </p:childTnLst>
                                </p:cTn>
                              </p:par>
                              <p:par>
                                <p:cTn id="17" presetID="31" presetClass="entr" presetSubtype="0" fill="hold" nodeType="withEffect">
                                  <p:stCondLst>
                                    <p:cond delay="0"/>
                                  </p:stCondLst>
                                  <p:childTnLst>
                                    <p:set>
                                      <p:cBhvr>
                                        <p:cTn id="18" dur="1" fill="hold">
                                          <p:stCondLst>
                                            <p:cond delay="0"/>
                                          </p:stCondLst>
                                        </p:cTn>
                                        <p:tgtEl>
                                          <p:spTgt spid="16390"/>
                                        </p:tgtEl>
                                        <p:attrNameLst>
                                          <p:attrName>style.visibility</p:attrName>
                                        </p:attrNameLst>
                                      </p:cBhvr>
                                      <p:to>
                                        <p:strVal val="visible"/>
                                      </p:to>
                                    </p:set>
                                    <p:anim calcmode="lin" valueType="num">
                                      <p:cBhvr>
                                        <p:cTn id="19" dur="1000" fill="hold"/>
                                        <p:tgtEl>
                                          <p:spTgt spid="16390"/>
                                        </p:tgtEl>
                                        <p:attrNameLst>
                                          <p:attrName>ppt_w</p:attrName>
                                        </p:attrNameLst>
                                      </p:cBhvr>
                                      <p:tavLst>
                                        <p:tav tm="0">
                                          <p:val>
                                            <p:fltVal val="0"/>
                                          </p:val>
                                        </p:tav>
                                        <p:tav tm="100000">
                                          <p:val>
                                            <p:strVal val="#ppt_w"/>
                                          </p:val>
                                        </p:tav>
                                      </p:tavLst>
                                    </p:anim>
                                    <p:anim calcmode="lin" valueType="num">
                                      <p:cBhvr>
                                        <p:cTn id="20" dur="1000" fill="hold"/>
                                        <p:tgtEl>
                                          <p:spTgt spid="16390"/>
                                        </p:tgtEl>
                                        <p:attrNameLst>
                                          <p:attrName>ppt_h</p:attrName>
                                        </p:attrNameLst>
                                      </p:cBhvr>
                                      <p:tavLst>
                                        <p:tav tm="0">
                                          <p:val>
                                            <p:fltVal val="0"/>
                                          </p:val>
                                        </p:tav>
                                        <p:tav tm="100000">
                                          <p:val>
                                            <p:strVal val="#ppt_h"/>
                                          </p:val>
                                        </p:tav>
                                      </p:tavLst>
                                    </p:anim>
                                    <p:anim calcmode="lin" valueType="num">
                                      <p:cBhvr>
                                        <p:cTn id="21" dur="1000" fill="hold"/>
                                        <p:tgtEl>
                                          <p:spTgt spid="16390"/>
                                        </p:tgtEl>
                                        <p:attrNameLst>
                                          <p:attrName>style.rotation</p:attrName>
                                        </p:attrNameLst>
                                      </p:cBhvr>
                                      <p:tavLst>
                                        <p:tav tm="0">
                                          <p:val>
                                            <p:fltVal val="90"/>
                                          </p:val>
                                        </p:tav>
                                        <p:tav tm="100000">
                                          <p:val>
                                            <p:fltVal val="0"/>
                                          </p:val>
                                        </p:tav>
                                      </p:tavLst>
                                    </p:anim>
                                    <p:animEffect transition="in" filter="fade">
                                      <p:cBhvr>
                                        <p:cTn id="22" dur="1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latin typeface="Century Gothic" panose="020B0502020202020204" pitchFamily="34" charset="0"/>
              </a:rPr>
              <a:t>What do you do if your identity is stolen?</a:t>
            </a:r>
            <a:endParaRPr lang="en-US" dirty="0">
              <a:latin typeface="Century Gothic" panose="020B0502020202020204" pitchFamily="34" charset="0"/>
            </a:endParaRPr>
          </a:p>
        </p:txBody>
      </p:sp>
      <p:sp>
        <p:nvSpPr>
          <p:cNvPr id="4" name="Subtitle 2"/>
          <p:cNvSpPr txBox="1">
            <a:spLocks/>
          </p:cNvSpPr>
          <p:nvPr/>
        </p:nvSpPr>
        <p:spPr bwMode="auto">
          <a:xfrm>
            <a:off x="609600" y="16002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latin typeface="Century Gothic" panose="020B0502020202020204" pitchFamily="34" charset="0"/>
              </a:rPr>
              <a:t>File an Identity Theft Report with the Federal Trade Commission</a:t>
            </a:r>
          </a:p>
          <a:p>
            <a:pPr lvl="1" eaLnBrk="1" hangingPunct="1"/>
            <a:r>
              <a:rPr lang="en-US" altLang="en-US" u="sng" dirty="0">
                <a:solidFill>
                  <a:srgbClr val="0070C0"/>
                </a:solidFill>
                <a:latin typeface="Century Gothic" panose="020B0502020202020204" pitchFamily="34" charset="0"/>
              </a:rPr>
              <a:t>www.consumer.ftc.gov</a:t>
            </a:r>
          </a:p>
        </p:txBody>
      </p:sp>
      <p:pic>
        <p:nvPicPr>
          <p:cNvPr id="18434" name="Picture 2" descr="https://i.ytimg.com/i/T-0Lw1AytpgikOiEwLvLZw/mq1.jpg?v=a422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3200400"/>
            <a:ext cx="293370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068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latin typeface="Century Gothic" panose="020B0502020202020204" pitchFamily="34" charset="0"/>
              </a:rPr>
              <a:t>What do you do if your identity is stolen?</a:t>
            </a:r>
            <a:endParaRPr lang="en-US" dirty="0">
              <a:latin typeface="Century Gothic" panose="020B0502020202020204" pitchFamily="34" charset="0"/>
            </a:endParaRPr>
          </a:p>
        </p:txBody>
      </p:sp>
      <p:sp>
        <p:nvSpPr>
          <p:cNvPr id="4" name="Subtitle 2"/>
          <p:cNvSpPr txBox="1">
            <a:spLocks/>
          </p:cNvSpPr>
          <p:nvPr/>
        </p:nvSpPr>
        <p:spPr bwMode="auto">
          <a:xfrm>
            <a:off x="609600" y="16002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latin typeface="Century Gothic" panose="020B0502020202020204" pitchFamily="34" charset="0"/>
              </a:rPr>
              <a:t>File a police report</a:t>
            </a:r>
          </a:p>
        </p:txBody>
      </p:sp>
      <p:pic>
        <p:nvPicPr>
          <p:cNvPr id="19458" name="Picture 2" descr="http://static.theglobeandmail.ca/68b/incoming/article4936950.ece/ALTERNATES/w620/805099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2476500"/>
            <a:ext cx="5905500"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7396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ppt_w</p:attrName>
                                        </p:attrNameLst>
                                      </p:cBhvr>
                                      <p:tavLst>
                                        <p:tav tm="0">
                                          <p:val>
                                            <p:fltVal val="0"/>
                                          </p:val>
                                        </p:tav>
                                        <p:tav tm="100000">
                                          <p:val>
                                            <p:strVal val="#ppt_w"/>
                                          </p:val>
                                        </p:tav>
                                      </p:tavLst>
                                    </p:anim>
                                    <p:anim calcmode="lin" valueType="num">
                                      <p:cBhvr>
                                        <p:cTn id="8" dur="1000" fill="hold"/>
                                        <p:tgtEl>
                                          <p:spTgt spid="19458"/>
                                        </p:tgtEl>
                                        <p:attrNameLst>
                                          <p:attrName>ppt_h</p:attrName>
                                        </p:attrNameLst>
                                      </p:cBhvr>
                                      <p:tavLst>
                                        <p:tav tm="0">
                                          <p:val>
                                            <p:fltVal val="0"/>
                                          </p:val>
                                        </p:tav>
                                        <p:tav tm="100000">
                                          <p:val>
                                            <p:strVal val="#ppt_h"/>
                                          </p:val>
                                        </p:tav>
                                      </p:tavLst>
                                    </p:anim>
                                    <p:anim calcmode="lin" valueType="num">
                                      <p:cBhvr>
                                        <p:cTn id="9" dur="1000" fill="hold"/>
                                        <p:tgtEl>
                                          <p:spTgt spid="19458"/>
                                        </p:tgtEl>
                                        <p:attrNameLst>
                                          <p:attrName>style.rotation</p:attrName>
                                        </p:attrNameLst>
                                      </p:cBhvr>
                                      <p:tavLst>
                                        <p:tav tm="0">
                                          <p:val>
                                            <p:fltVal val="90"/>
                                          </p:val>
                                        </p:tav>
                                        <p:tav tm="100000">
                                          <p:val>
                                            <p:fltVal val="0"/>
                                          </p:val>
                                        </p:tav>
                                      </p:tavLst>
                                    </p:anim>
                                    <p:animEffect transition="in" filter="fade">
                                      <p:cBhvr>
                                        <p:cTn id="10" dur="1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Identity Theft could affect…</a:t>
            </a:r>
          </a:p>
        </p:txBody>
      </p:sp>
      <p:sp>
        <p:nvSpPr>
          <p:cNvPr id="4" name="Subtitle 2"/>
          <p:cNvSpPr txBox="1">
            <a:spLocks/>
          </p:cNvSpPr>
          <p:nvPr/>
        </p:nvSpPr>
        <p:spPr bwMode="auto">
          <a:xfrm>
            <a:off x="6096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a:buNone/>
            </a:pPr>
            <a:r>
              <a:rPr lang="en-US" sz="3200" kern="0" dirty="0">
                <a:latin typeface="Century Gothic" panose="020B0502020202020204" pitchFamily="34" charset="0"/>
              </a:rPr>
              <a:t>Your Finances…bank accounts and credit cards</a:t>
            </a:r>
            <a:endParaRPr lang="en-US" sz="1800" kern="0" dirty="0">
              <a:latin typeface="Century Gothic" panose="020B0502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64188"/>
            <a:ext cx="2514600" cy="300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8305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rPr>
              <a:t>What do you do if your identity is stolen?</a:t>
            </a:r>
            <a:endParaRPr lang="en-US" dirty="0"/>
          </a:p>
        </p:txBody>
      </p:sp>
      <p:sp>
        <p:nvSpPr>
          <p:cNvPr id="4" name="Subtitle 2"/>
          <p:cNvSpPr txBox="1">
            <a:spLocks/>
          </p:cNvSpPr>
          <p:nvPr/>
        </p:nvSpPr>
        <p:spPr bwMode="auto">
          <a:xfrm>
            <a:off x="609600" y="16002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t>Contact all creditors involved</a:t>
            </a:r>
          </a:p>
          <a:p>
            <a:pPr eaLnBrk="1" hangingPunct="1"/>
            <a:r>
              <a:rPr lang="en-US" altLang="en-US" dirty="0"/>
              <a:t>Close the affected accounts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2971800"/>
            <a:ext cx="4019550" cy="299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2170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randombar(vertical)">
                                      <p:cBhvr>
                                        <p:cTn id="7" dur="1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latin typeface="Century Gothic" panose="020B0502020202020204" pitchFamily="34" charset="0"/>
              </a:rPr>
              <a:t>What do you do if your identity is stolen?</a:t>
            </a:r>
            <a:endParaRPr lang="en-US" dirty="0">
              <a:latin typeface="Century Gothic" panose="020B0502020202020204" pitchFamily="34" charset="0"/>
            </a:endParaRPr>
          </a:p>
        </p:txBody>
      </p:sp>
      <p:sp>
        <p:nvSpPr>
          <p:cNvPr id="4" name="Subtitle 2"/>
          <p:cNvSpPr txBox="1">
            <a:spLocks/>
          </p:cNvSpPr>
          <p:nvPr/>
        </p:nvSpPr>
        <p:spPr bwMode="auto">
          <a:xfrm>
            <a:off x="609600" y="1600200"/>
            <a:ext cx="8077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latin typeface="Century Gothic" panose="020B0502020202020204" pitchFamily="34" charset="0"/>
              </a:rPr>
              <a:t>You will need to file an affidavit of forgery and/or identity theft with each institution</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2819400"/>
            <a:ext cx="4495800" cy="261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ubtitle 2"/>
          <p:cNvSpPr txBox="1">
            <a:spLocks/>
          </p:cNvSpPr>
          <p:nvPr/>
        </p:nvSpPr>
        <p:spPr bwMode="auto">
          <a:xfrm>
            <a:off x="2400300" y="5562600"/>
            <a:ext cx="4495800" cy="42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eaLnBrk="1" hangingPunct="1">
              <a:buNone/>
            </a:pPr>
            <a:r>
              <a:rPr lang="en-US" altLang="en-US" sz="1800" i="1" dirty="0">
                <a:solidFill>
                  <a:schemeClr val="tx1"/>
                </a:solidFill>
              </a:rPr>
              <a:t>(Sample only…actual document may vary)</a:t>
            </a:r>
          </a:p>
        </p:txBody>
      </p:sp>
    </p:spTree>
    <p:extLst>
      <p:ext uri="{BB962C8B-B14F-4D97-AF65-F5344CB8AC3E}">
        <p14:creationId xmlns:p14="http://schemas.microsoft.com/office/powerpoint/2010/main" val="31422651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latin typeface="Century Gothic" panose="020B0502020202020204" pitchFamily="34" charset="0"/>
              </a:rPr>
              <a:t>What do you do if your identity is stolen?</a:t>
            </a:r>
            <a:endParaRPr lang="en-US" dirty="0">
              <a:latin typeface="Century Gothic" panose="020B0502020202020204" pitchFamily="34" charset="0"/>
            </a:endParaRPr>
          </a:p>
        </p:txBody>
      </p:sp>
      <p:sp>
        <p:nvSpPr>
          <p:cNvPr id="4" name="Subtitle 2"/>
          <p:cNvSpPr txBox="1">
            <a:spLocks/>
          </p:cNvSpPr>
          <p:nvPr/>
        </p:nvSpPr>
        <p:spPr bwMode="auto">
          <a:xfrm>
            <a:off x="609600" y="1600200"/>
            <a:ext cx="807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latin typeface="Century Gothic" panose="020B0502020202020204" pitchFamily="34" charset="0"/>
              </a:rPr>
              <a:t>Keep a record of everyone you spoke with and details of the conversation</a:t>
            </a:r>
          </a:p>
        </p:txBody>
      </p:sp>
      <p:pic>
        <p:nvPicPr>
          <p:cNvPr id="21506" name="Picture 2" descr="https://gradeslam.org/blog_images/44/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087" y="2819400"/>
            <a:ext cx="4848225" cy="321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356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1000" fill="hold"/>
                                        <p:tgtEl>
                                          <p:spTgt spid="21506"/>
                                        </p:tgtEl>
                                        <p:attrNameLst>
                                          <p:attrName>ppt_x</p:attrName>
                                        </p:attrNameLst>
                                      </p:cBhvr>
                                      <p:tavLst>
                                        <p:tav tm="0">
                                          <p:val>
                                            <p:strVal val="#ppt_x"/>
                                          </p:val>
                                        </p:tav>
                                        <p:tav tm="100000">
                                          <p:val>
                                            <p:strVal val="#ppt_x"/>
                                          </p:val>
                                        </p:tav>
                                      </p:tavLst>
                                    </p:anim>
                                    <p:anim calcmode="lin" valueType="num">
                                      <p:cBhvr additive="base">
                                        <p:cTn id="8" dur="1000" fill="hold"/>
                                        <p:tgtEl>
                                          <p:spTgt spid="21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latin typeface="Century Gothic" panose="020B0502020202020204" pitchFamily="34" charset="0"/>
              </a:rPr>
              <a:t>Should you get a new Social Security Number?</a:t>
            </a:r>
            <a:endParaRPr lang="en-US" dirty="0">
              <a:latin typeface="Century Gothic" panose="020B0502020202020204" pitchFamily="34" charset="0"/>
            </a:endParaRPr>
          </a:p>
        </p:txBody>
      </p:sp>
      <p:sp>
        <p:nvSpPr>
          <p:cNvPr id="4" name="Subtitle 2"/>
          <p:cNvSpPr txBox="1">
            <a:spLocks/>
          </p:cNvSpPr>
          <p:nvPr/>
        </p:nvSpPr>
        <p:spPr bwMode="auto">
          <a:xfrm>
            <a:off x="609600" y="1600200"/>
            <a:ext cx="800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latin typeface="Century Gothic" panose="020B0502020202020204" pitchFamily="34" charset="0"/>
              </a:rPr>
              <a:t>Very rare</a:t>
            </a:r>
          </a:p>
          <a:p>
            <a:pPr eaLnBrk="1" hangingPunct="1"/>
            <a:r>
              <a:rPr lang="en-US" altLang="en-US" dirty="0">
                <a:latin typeface="Century Gothic" panose="020B0502020202020204" pitchFamily="34" charset="0"/>
              </a:rPr>
              <a:t>Must prove you’ve done all you can to repair your identity</a:t>
            </a:r>
          </a:p>
          <a:p>
            <a:pPr eaLnBrk="1" hangingPunct="1"/>
            <a:r>
              <a:rPr lang="en-US" altLang="en-US" dirty="0">
                <a:latin typeface="Century Gothic" panose="020B0502020202020204" pitchFamily="34" charset="0"/>
              </a:rPr>
              <a:t>Must also prove you are still being disadvantaged by the fraud</a:t>
            </a: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7508" y="4076700"/>
            <a:ext cx="398518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780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heel(3)">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latin typeface="Century Gothic" panose="020B0502020202020204" pitchFamily="34" charset="0"/>
              </a:rPr>
              <a:t>What’s next?</a:t>
            </a:r>
            <a:endParaRPr lang="en-US" dirty="0">
              <a:latin typeface="Century Gothic" panose="020B0502020202020204" pitchFamily="34" charset="0"/>
            </a:endParaRPr>
          </a:p>
        </p:txBody>
      </p:sp>
      <p:sp>
        <p:nvSpPr>
          <p:cNvPr id="4" name="Subtitle 2"/>
          <p:cNvSpPr txBox="1">
            <a:spLocks/>
          </p:cNvSpPr>
          <p:nvPr/>
        </p:nvSpPr>
        <p:spPr bwMode="auto">
          <a:xfrm>
            <a:off x="609600" y="1295400"/>
            <a:ext cx="8001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eaLnBrk="1" hangingPunct="1"/>
            <a:r>
              <a:rPr lang="en-US" altLang="en-US" dirty="0">
                <a:latin typeface="Century Gothic" panose="020B0502020202020204" pitchFamily="34" charset="0"/>
              </a:rPr>
              <a:t>In many cases the financial institutions will reimburse their clients for the losses but only if you report them immediately</a:t>
            </a:r>
          </a:p>
          <a:p>
            <a:pPr eaLnBrk="1" hangingPunct="1"/>
            <a:r>
              <a:rPr lang="en-US" altLang="en-US" dirty="0">
                <a:latin typeface="Century Gothic" panose="020B0502020202020204" pitchFamily="34" charset="0"/>
              </a:rPr>
              <a:t>It takes time, patience, and paperwork</a:t>
            </a:r>
          </a:p>
        </p:txBody>
      </p:sp>
      <p:pic>
        <p:nvPicPr>
          <p:cNvPr id="24578" name="Picture 2" descr="https://www.paycom.com/blog/wp-content/uploads/2013/08/whats-nex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700" y="3384774"/>
            <a:ext cx="4114800" cy="301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29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ppt_w</p:attrName>
                                        </p:attrNameLst>
                                      </p:cBhvr>
                                      <p:tavLst>
                                        <p:tav tm="0">
                                          <p:val>
                                            <p:fltVal val="0"/>
                                          </p:val>
                                        </p:tav>
                                        <p:tav tm="100000">
                                          <p:val>
                                            <p:strVal val="#ppt_w"/>
                                          </p:val>
                                        </p:tav>
                                      </p:tavLst>
                                    </p:anim>
                                    <p:anim calcmode="lin" valueType="num">
                                      <p:cBhvr>
                                        <p:cTn id="8" dur="1000" fill="hold"/>
                                        <p:tgtEl>
                                          <p:spTgt spid="24578"/>
                                        </p:tgtEl>
                                        <p:attrNameLst>
                                          <p:attrName>ppt_h</p:attrName>
                                        </p:attrNameLst>
                                      </p:cBhvr>
                                      <p:tavLst>
                                        <p:tav tm="0">
                                          <p:val>
                                            <p:fltVal val="0"/>
                                          </p:val>
                                        </p:tav>
                                        <p:tav tm="100000">
                                          <p:val>
                                            <p:strVal val="#ppt_h"/>
                                          </p:val>
                                        </p:tav>
                                      </p:tavLst>
                                    </p:anim>
                                    <p:animEffect transition="in" filter="fade">
                                      <p:cBhvr>
                                        <p:cTn id="9"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553200" cy="1139825"/>
          </a:xfrm>
        </p:spPr>
        <p:txBody>
          <a:bodyPr/>
          <a:lstStyle/>
          <a:p>
            <a:r>
              <a:rPr lang="en-US" dirty="0">
                <a:solidFill>
                  <a:srgbClr val="0070C0"/>
                </a:solidFill>
                <a:latin typeface="Century Gothic" panose="020B0502020202020204" pitchFamily="34" charset="0"/>
              </a:rPr>
              <a:t>Summary</a:t>
            </a:r>
            <a:endParaRPr lang="en-US" dirty="0">
              <a:latin typeface="Century Gothic" panose="020B0502020202020204" pitchFamily="34" charset="0"/>
            </a:endParaRPr>
          </a:p>
        </p:txBody>
      </p:sp>
      <p:sp>
        <p:nvSpPr>
          <p:cNvPr id="4" name="Subtitle 2"/>
          <p:cNvSpPr txBox="1">
            <a:spLocks/>
          </p:cNvSpPr>
          <p:nvPr/>
        </p:nvSpPr>
        <p:spPr bwMode="auto">
          <a:xfrm>
            <a:off x="609600" y="1447800"/>
            <a:ext cx="411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r>
              <a:rPr lang="en-US" altLang="en-US" dirty="0">
                <a:latin typeface="Century Gothic" panose="020B0502020202020204" pitchFamily="34" charset="0"/>
              </a:rPr>
              <a:t>Monitor your credit report</a:t>
            </a:r>
          </a:p>
          <a:p>
            <a:r>
              <a:rPr lang="en-US" altLang="en-US" dirty="0">
                <a:latin typeface="Century Gothic" panose="020B0502020202020204" pitchFamily="34" charset="0"/>
              </a:rPr>
              <a:t>Don’t give out your personal information</a:t>
            </a:r>
          </a:p>
          <a:p>
            <a:r>
              <a:rPr lang="en-US" altLang="en-US" dirty="0">
                <a:latin typeface="Century Gothic" panose="020B0502020202020204" pitchFamily="34" charset="0"/>
              </a:rPr>
              <a:t>Protect your credit/debit cards</a:t>
            </a:r>
          </a:p>
          <a:p>
            <a:r>
              <a:rPr lang="en-US" altLang="en-US" dirty="0">
                <a:latin typeface="Century Gothic" panose="020B0502020202020204" pitchFamily="34" charset="0"/>
              </a:rPr>
              <a:t>Protect your mailbox</a:t>
            </a:r>
          </a:p>
          <a:p>
            <a:r>
              <a:rPr lang="en-US" altLang="en-US" dirty="0">
                <a:latin typeface="Century Gothic" panose="020B0502020202020204" pitchFamily="34" charset="0"/>
              </a:rPr>
              <a:t>Keep personal info in a safe place at home</a:t>
            </a:r>
          </a:p>
          <a:p>
            <a:r>
              <a:rPr lang="en-US" altLang="en-US" dirty="0">
                <a:latin typeface="Century Gothic" panose="020B0502020202020204" pitchFamily="34" charset="0"/>
              </a:rPr>
              <a:t>Don’t be caught by “Phishing”</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3643118"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68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80">
                                          <p:stCondLst>
                                            <p:cond delay="0"/>
                                          </p:stCondLst>
                                        </p:cTn>
                                        <p:tgtEl>
                                          <p:spTgt spid="25602"/>
                                        </p:tgtEl>
                                      </p:cBhvr>
                                    </p:animEffect>
                                    <p:anim calcmode="lin" valueType="num">
                                      <p:cBhvr>
                                        <p:cTn id="8" dur="1822" tmFilter="0,0; 0.14,0.36; 0.43,0.73; 0.71,0.91; 1.0,1.0">
                                          <p:stCondLst>
                                            <p:cond delay="0"/>
                                          </p:stCondLst>
                                        </p:cTn>
                                        <p:tgtEl>
                                          <p:spTgt spid="2560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60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60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60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602"/>
                                        </p:tgtEl>
                                        <p:attrNameLst>
                                          <p:attrName>ppt_y</p:attrName>
                                        </p:attrNameLst>
                                      </p:cBhvr>
                                      <p:tavLst>
                                        <p:tav tm="0" fmla="#ppt_y-sin(pi*$)/81">
                                          <p:val>
                                            <p:fltVal val="0"/>
                                          </p:val>
                                        </p:tav>
                                        <p:tav tm="100000">
                                          <p:val>
                                            <p:fltVal val="1"/>
                                          </p:val>
                                        </p:tav>
                                      </p:tavLst>
                                    </p:anim>
                                    <p:animScale>
                                      <p:cBhvr>
                                        <p:cTn id="13" dur="26">
                                          <p:stCondLst>
                                            <p:cond delay="650"/>
                                          </p:stCondLst>
                                        </p:cTn>
                                        <p:tgtEl>
                                          <p:spTgt spid="25602"/>
                                        </p:tgtEl>
                                      </p:cBhvr>
                                      <p:to x="100000" y="60000"/>
                                    </p:animScale>
                                    <p:animScale>
                                      <p:cBhvr>
                                        <p:cTn id="14" dur="166" decel="50000">
                                          <p:stCondLst>
                                            <p:cond delay="676"/>
                                          </p:stCondLst>
                                        </p:cTn>
                                        <p:tgtEl>
                                          <p:spTgt spid="25602"/>
                                        </p:tgtEl>
                                      </p:cBhvr>
                                      <p:to x="100000" y="100000"/>
                                    </p:animScale>
                                    <p:animScale>
                                      <p:cBhvr>
                                        <p:cTn id="15" dur="26">
                                          <p:stCondLst>
                                            <p:cond delay="1312"/>
                                          </p:stCondLst>
                                        </p:cTn>
                                        <p:tgtEl>
                                          <p:spTgt spid="25602"/>
                                        </p:tgtEl>
                                      </p:cBhvr>
                                      <p:to x="100000" y="80000"/>
                                    </p:animScale>
                                    <p:animScale>
                                      <p:cBhvr>
                                        <p:cTn id="16" dur="166" decel="50000">
                                          <p:stCondLst>
                                            <p:cond delay="1338"/>
                                          </p:stCondLst>
                                        </p:cTn>
                                        <p:tgtEl>
                                          <p:spTgt spid="25602"/>
                                        </p:tgtEl>
                                      </p:cBhvr>
                                      <p:to x="100000" y="100000"/>
                                    </p:animScale>
                                    <p:animScale>
                                      <p:cBhvr>
                                        <p:cTn id="17" dur="26">
                                          <p:stCondLst>
                                            <p:cond delay="1642"/>
                                          </p:stCondLst>
                                        </p:cTn>
                                        <p:tgtEl>
                                          <p:spTgt spid="25602"/>
                                        </p:tgtEl>
                                      </p:cBhvr>
                                      <p:to x="100000" y="90000"/>
                                    </p:animScale>
                                    <p:animScale>
                                      <p:cBhvr>
                                        <p:cTn id="18" dur="166" decel="50000">
                                          <p:stCondLst>
                                            <p:cond delay="1668"/>
                                          </p:stCondLst>
                                        </p:cTn>
                                        <p:tgtEl>
                                          <p:spTgt spid="25602"/>
                                        </p:tgtEl>
                                      </p:cBhvr>
                                      <p:to x="100000" y="100000"/>
                                    </p:animScale>
                                    <p:animScale>
                                      <p:cBhvr>
                                        <p:cTn id="19" dur="26">
                                          <p:stCondLst>
                                            <p:cond delay="1808"/>
                                          </p:stCondLst>
                                        </p:cTn>
                                        <p:tgtEl>
                                          <p:spTgt spid="25602"/>
                                        </p:tgtEl>
                                      </p:cBhvr>
                                      <p:to x="100000" y="95000"/>
                                    </p:animScale>
                                    <p:animScale>
                                      <p:cBhvr>
                                        <p:cTn id="20" dur="166" decel="50000">
                                          <p:stCondLst>
                                            <p:cond delay="1834"/>
                                          </p:stCondLst>
                                        </p:cTn>
                                        <p:tgtEl>
                                          <p:spTgt spid="2560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FD439C1F-48EF-4653-BDAE-6B4B99B21519}" type="slidenum">
              <a:rPr lang="en-US" smtClean="0"/>
              <a:t>56</a:t>
            </a:fld>
            <a:endParaRPr lang="en-US"/>
          </a:p>
        </p:txBody>
      </p:sp>
      <p:sp>
        <p:nvSpPr>
          <p:cNvPr id="4" name="Title 3"/>
          <p:cNvSpPr>
            <a:spLocks noGrp="1"/>
          </p:cNvSpPr>
          <p:nvPr>
            <p:ph type="title"/>
          </p:nvPr>
        </p:nvSpPr>
        <p:spPr/>
        <p:txBody>
          <a:bodyPr/>
          <a:lstStyle/>
          <a:p>
            <a:r>
              <a:rPr lang="en-US" dirty="0">
                <a:latin typeface="Century Gothic" panose="020B0502020202020204" pitchFamily="34" charset="0"/>
              </a:rPr>
              <a:t>Don’t Let this be You!</a:t>
            </a:r>
          </a:p>
        </p:txBody>
      </p:sp>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47750"/>
            <a:ext cx="6096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39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C2183E-2A3A-4448-8235-036198F85E15}"/>
              </a:ext>
            </a:extLst>
          </p:cNvPr>
          <p:cNvSpPr txBox="1">
            <a:spLocks noGrp="1" noChangeArrowheads="1"/>
          </p:cNvSpPr>
          <p:nvPr>
            <p:ph type="title"/>
          </p:nvPr>
        </p:nvSpPr>
        <p:spPr bwMode="auto">
          <a:xfrm>
            <a:off x="609600" y="2286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400" b="1" dirty="0">
                <a:latin typeface="Century Gothic" panose="020B0502020202020204" pitchFamily="34" charset="0"/>
              </a:rPr>
              <a:t>Thank you</a:t>
            </a:r>
          </a:p>
          <a:p>
            <a:endParaRPr lang="en-US" altLang="en-US" dirty="0"/>
          </a:p>
        </p:txBody>
      </p:sp>
      <p:sp>
        <p:nvSpPr>
          <p:cNvPr id="5" name="TextBox 5">
            <a:extLst>
              <a:ext uri="{FF2B5EF4-FFF2-40B4-BE49-F238E27FC236}">
                <a16:creationId xmlns:a16="http://schemas.microsoft.com/office/drawing/2014/main" id="{32C6DAFF-5EF1-B3DE-B9F3-21FFF28A1032}"/>
              </a:ext>
            </a:extLst>
          </p:cNvPr>
          <p:cNvSpPr txBox="1">
            <a:spLocks noChangeArrowheads="1"/>
          </p:cNvSpPr>
          <p:nvPr/>
        </p:nvSpPr>
        <p:spPr bwMode="auto">
          <a:xfrm>
            <a:off x="685800" y="1038225"/>
            <a:ext cx="784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Century Gothic" panose="020B0502020202020204" pitchFamily="34" charset="0"/>
              </a:rPr>
              <a:t>Connect With Us! </a:t>
            </a:r>
          </a:p>
          <a:p>
            <a:endParaRPr lang="en-US" altLang="en-US" sz="2400" dirty="0">
              <a:latin typeface="Century Gothic" panose="020B0502020202020204" pitchFamily="34" charset="0"/>
            </a:endParaRPr>
          </a:p>
          <a:p>
            <a:r>
              <a:rPr lang="en-US" altLang="en-US" sz="2400" b="1" dirty="0">
                <a:latin typeface="Century Gothic" panose="020B0502020202020204" pitchFamily="34" charset="0"/>
              </a:rPr>
              <a:t>Facebook</a:t>
            </a:r>
            <a:r>
              <a:rPr lang="en-US" altLang="en-US" sz="2400" dirty="0">
                <a:latin typeface="Century Gothic" panose="020B0502020202020204" pitchFamily="34" charset="0"/>
              </a:rPr>
              <a:t>.com/</a:t>
            </a:r>
            <a:r>
              <a:rPr lang="en-US" altLang="en-US" sz="2400" dirty="0" err="1">
                <a:latin typeface="Century Gothic" panose="020B0502020202020204" pitchFamily="34" charset="0"/>
              </a:rPr>
              <a:t>MeriwestCreditUnion</a:t>
            </a:r>
            <a:endParaRPr lang="en-US" altLang="en-US" sz="2400" dirty="0">
              <a:latin typeface="Century Gothic" panose="020B0502020202020204" pitchFamily="34" charset="0"/>
            </a:endParaRPr>
          </a:p>
          <a:p>
            <a:endParaRPr lang="en-US" altLang="en-US" sz="2400" dirty="0">
              <a:latin typeface="Century Gothic" panose="020B0502020202020204" pitchFamily="34" charset="0"/>
            </a:endParaRPr>
          </a:p>
          <a:p>
            <a:r>
              <a:rPr lang="en-US" altLang="en-US" sz="2400" b="1" dirty="0">
                <a:latin typeface="Century Gothic" panose="020B0502020202020204" pitchFamily="34" charset="0"/>
              </a:rPr>
              <a:t>Twitter</a:t>
            </a:r>
            <a:r>
              <a:rPr lang="en-US" altLang="en-US" sz="2400" dirty="0">
                <a:latin typeface="Century Gothic" panose="020B0502020202020204" pitchFamily="34" charset="0"/>
              </a:rPr>
              <a:t>.com/</a:t>
            </a:r>
            <a:r>
              <a:rPr lang="en-US" altLang="en-US" sz="2400" dirty="0" err="1">
                <a:latin typeface="Century Gothic" panose="020B0502020202020204" pitchFamily="34" charset="0"/>
              </a:rPr>
              <a:t>meriwest</a:t>
            </a:r>
            <a:endParaRPr lang="en-US" altLang="en-US" sz="2400" dirty="0">
              <a:latin typeface="Century Gothic" panose="020B0502020202020204" pitchFamily="34" charset="0"/>
            </a:endParaRPr>
          </a:p>
          <a:p>
            <a:endParaRPr lang="en-US" altLang="en-US" sz="2400" dirty="0">
              <a:latin typeface="Century Gothic" panose="020B0502020202020204" pitchFamily="34" charset="0"/>
            </a:endParaRPr>
          </a:p>
          <a:p>
            <a:r>
              <a:rPr lang="en-US" altLang="en-US" sz="2400" b="1" dirty="0">
                <a:latin typeface="Century Gothic" panose="020B0502020202020204" pitchFamily="34" charset="0"/>
              </a:rPr>
              <a:t>Linkedin</a:t>
            </a:r>
            <a:r>
              <a:rPr lang="en-US" altLang="en-US" sz="2400" dirty="0">
                <a:latin typeface="Century Gothic" panose="020B0502020202020204" pitchFamily="34" charset="0"/>
              </a:rPr>
              <a:t>.com/company/</a:t>
            </a:r>
            <a:r>
              <a:rPr lang="en-US" altLang="en-US" sz="2400" dirty="0" err="1">
                <a:latin typeface="Century Gothic" panose="020B0502020202020204" pitchFamily="34" charset="0"/>
              </a:rPr>
              <a:t>meriwest</a:t>
            </a:r>
            <a:endParaRPr lang="en-US" altLang="en-US" sz="2400" dirty="0">
              <a:latin typeface="Century Gothic" panose="020B0502020202020204" pitchFamily="34" charset="0"/>
            </a:endParaRPr>
          </a:p>
          <a:p>
            <a:endParaRPr lang="en-US" altLang="en-US" sz="2400" dirty="0">
              <a:latin typeface="Century Gothic" panose="020B0502020202020204" pitchFamily="34" charset="0"/>
            </a:endParaRPr>
          </a:p>
          <a:p>
            <a:r>
              <a:rPr lang="en-US" altLang="en-US" sz="2400" b="1" dirty="0">
                <a:latin typeface="Century Gothic" panose="020B0502020202020204" pitchFamily="34" charset="0"/>
              </a:rPr>
              <a:t>Instagram</a:t>
            </a:r>
            <a:r>
              <a:rPr lang="en-US" altLang="en-US" sz="2400" dirty="0">
                <a:latin typeface="Century Gothic" panose="020B0502020202020204" pitchFamily="34" charset="0"/>
              </a:rPr>
              <a:t>.com/</a:t>
            </a:r>
            <a:r>
              <a:rPr lang="en-US" altLang="en-US" sz="2400" dirty="0" err="1">
                <a:latin typeface="Century Gothic" panose="020B0502020202020204" pitchFamily="34" charset="0"/>
              </a:rPr>
              <a:t>meriwest</a:t>
            </a:r>
            <a:endParaRPr lang="en-US" altLang="en-US" sz="2400" dirty="0">
              <a:latin typeface="Century Gothic" panose="020B0502020202020204" pitchFamily="34" charset="0"/>
            </a:endParaRPr>
          </a:p>
          <a:p>
            <a:endParaRPr lang="en-US" altLang="en-US" sz="2400" dirty="0">
              <a:latin typeface="Century Gothic" panose="020B0502020202020204" pitchFamily="34" charset="0"/>
            </a:endParaRPr>
          </a:p>
          <a:p>
            <a:r>
              <a:rPr lang="en-US" altLang="en-US" sz="2400" b="1" dirty="0">
                <a:latin typeface="Century Gothic" panose="020B0502020202020204" pitchFamily="34" charset="0"/>
              </a:rPr>
              <a:t>TikTok</a:t>
            </a:r>
            <a:r>
              <a:rPr lang="en-US" altLang="en-US" sz="2400" dirty="0">
                <a:latin typeface="Century Gothic" panose="020B0502020202020204" pitchFamily="34" charset="0"/>
              </a:rPr>
              <a:t> @meriwestcreditUnion</a:t>
            </a:r>
          </a:p>
          <a:p>
            <a:endParaRPr lang="en-US" altLang="en-US" sz="2400" dirty="0">
              <a:latin typeface="Century Gothic" panose="020B0502020202020204" pitchFamily="34" charset="0"/>
            </a:endParaRPr>
          </a:p>
        </p:txBody>
      </p:sp>
      <p:pic>
        <p:nvPicPr>
          <p:cNvPr id="6" name="Picture 5">
            <a:extLst>
              <a:ext uri="{FF2B5EF4-FFF2-40B4-BE49-F238E27FC236}">
                <a16:creationId xmlns:a16="http://schemas.microsoft.com/office/drawing/2014/main" id="{07683938-7CAB-EAD8-7B27-D26C7599F339}"/>
              </a:ext>
            </a:extLst>
          </p:cNvPr>
          <p:cNvPicPr>
            <a:picLocks noChangeAspect="1"/>
          </p:cNvPicPr>
          <p:nvPr/>
        </p:nvPicPr>
        <p:blipFill>
          <a:blip r:embed="rId2"/>
          <a:stretch>
            <a:fillRect/>
          </a:stretch>
        </p:blipFill>
        <p:spPr>
          <a:xfrm>
            <a:off x="2847474" y="5506894"/>
            <a:ext cx="3148293" cy="897376"/>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16048753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Identity Theft could affect…</a:t>
            </a:r>
          </a:p>
        </p:txBody>
      </p:sp>
      <p:sp>
        <p:nvSpPr>
          <p:cNvPr id="4" name="Subtitle 2"/>
          <p:cNvSpPr txBox="1">
            <a:spLocks/>
          </p:cNvSpPr>
          <p:nvPr/>
        </p:nvSpPr>
        <p:spPr bwMode="auto">
          <a:xfrm>
            <a:off x="6096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a:buNone/>
            </a:pPr>
            <a:r>
              <a:rPr lang="en-US" sz="3200" kern="0" dirty="0">
                <a:latin typeface="Century Gothic" panose="020B0502020202020204" pitchFamily="34" charset="0"/>
              </a:rPr>
              <a:t>Your Medical History</a:t>
            </a:r>
            <a:endParaRPr lang="en-US" sz="1800" kern="0" dirty="0">
              <a:latin typeface="Century Gothic" panose="020B0502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438400"/>
            <a:ext cx="38608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105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Identity Theft could affect…</a:t>
            </a:r>
          </a:p>
        </p:txBody>
      </p:sp>
      <p:sp>
        <p:nvSpPr>
          <p:cNvPr id="4" name="Subtitle 2"/>
          <p:cNvSpPr txBox="1">
            <a:spLocks/>
          </p:cNvSpPr>
          <p:nvPr/>
        </p:nvSpPr>
        <p:spPr bwMode="auto">
          <a:xfrm>
            <a:off x="6096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a:buNone/>
            </a:pPr>
            <a:r>
              <a:rPr lang="en-US" sz="3200" kern="0" dirty="0">
                <a:latin typeface="Century Gothic" panose="020B0502020202020204" pitchFamily="34" charset="0"/>
              </a:rPr>
              <a:t>Your access to government/social services</a:t>
            </a:r>
            <a:endParaRPr lang="en-US" sz="1800" kern="0" dirty="0">
              <a:latin typeface="Century Gothic" panose="020B05020202020202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9" y="2362200"/>
            <a:ext cx="4020603"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502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Identity Theft could affect…</a:t>
            </a:r>
          </a:p>
        </p:txBody>
      </p:sp>
      <p:sp>
        <p:nvSpPr>
          <p:cNvPr id="4" name="Subtitle 2"/>
          <p:cNvSpPr txBox="1">
            <a:spLocks/>
          </p:cNvSpPr>
          <p:nvPr/>
        </p:nvSpPr>
        <p:spPr bwMode="auto">
          <a:xfrm>
            <a:off x="609600" y="1371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800"/>
              </a:spcBef>
              <a:spcAft>
                <a:spcPct val="0"/>
              </a:spcAft>
              <a:buClrTx/>
              <a:buSzPct val="65000"/>
              <a:buFont typeface="Wingdings" pitchFamily="2" charset="2"/>
              <a:buChar char="n"/>
              <a:defRPr sz="2400" b="0">
                <a:solidFill>
                  <a:srgbClr val="0070C0"/>
                </a:solidFill>
                <a:latin typeface="+mn-lt"/>
                <a:ea typeface="+mn-ea"/>
                <a:cs typeface="+mn-cs"/>
              </a:defRPr>
            </a:lvl1pPr>
            <a:lvl2pPr marL="669925" indent="-325438" algn="l" rtl="0" eaLnBrk="0" fontAlgn="base" hangingPunct="0">
              <a:spcBef>
                <a:spcPts val="1200"/>
              </a:spcBef>
              <a:spcAft>
                <a:spcPct val="0"/>
              </a:spcAft>
              <a:buClrTx/>
              <a:buSzPct val="60000"/>
              <a:buFont typeface="Wingdings" pitchFamily="2" charset="2"/>
              <a:buChar char="q"/>
              <a:defRPr lang="en-US" altLang="en-US" sz="2000" b="0" i="0">
                <a:solidFill>
                  <a:schemeClr val="tx1"/>
                </a:solidFill>
                <a:latin typeface="+mn-lt"/>
                <a:ea typeface="+mn-ea"/>
                <a:cs typeface="+mn-cs"/>
              </a:defRPr>
            </a:lvl2pPr>
            <a:lvl3pPr marL="973138" indent="-233363" algn="l" rtl="0" eaLnBrk="0" fontAlgn="base" hangingPunct="0">
              <a:spcBef>
                <a:spcPts val="600"/>
              </a:spcBef>
              <a:spcAft>
                <a:spcPct val="0"/>
              </a:spcAft>
              <a:buClrTx/>
              <a:buSzPct val="65000"/>
              <a:buFont typeface="Wingdings" pitchFamily="2" charset="2"/>
              <a:buChar char="§"/>
              <a:defRPr>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Arial" charset="0"/>
              </a:defRPr>
            </a:lvl4pPr>
            <a:lvl5pPr marL="1681163" indent="-339725" algn="l" rtl="0" eaLnBrk="0" fontAlgn="base" hangingPunct="0">
              <a:spcBef>
                <a:spcPct val="20000"/>
              </a:spcBef>
              <a:spcAft>
                <a:spcPct val="0"/>
              </a:spcAft>
              <a:buClr>
                <a:schemeClr val="accent1"/>
              </a:buClr>
              <a:buSzPct val="75000"/>
              <a:buFont typeface="Wingdings" pitchFamily="2" charset="2"/>
              <a:defRPr sz="2000">
                <a:solidFill>
                  <a:srgbClr val="962833"/>
                </a:solidFill>
                <a:latin typeface="Arial" charset="0"/>
              </a:defRPr>
            </a:lvl5pPr>
            <a:lvl6pPr marL="21383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6pPr>
            <a:lvl7pPr marL="25955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7pPr>
            <a:lvl8pPr marL="30527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8pPr>
            <a:lvl9pPr marL="3509963" indent="-339725" algn="l" rtl="0" fontAlgn="base">
              <a:spcBef>
                <a:spcPct val="20000"/>
              </a:spcBef>
              <a:spcAft>
                <a:spcPct val="0"/>
              </a:spcAft>
              <a:buClr>
                <a:schemeClr val="accent1"/>
              </a:buClr>
              <a:buSzPct val="75000"/>
              <a:buFont typeface="Wingdings" pitchFamily="2" charset="2"/>
              <a:defRPr sz="2000">
                <a:solidFill>
                  <a:schemeClr val="tx1"/>
                </a:solidFill>
                <a:latin typeface="Arial" charset="0"/>
              </a:defRPr>
            </a:lvl9pPr>
          </a:lstStyle>
          <a:p>
            <a:pPr marL="0" indent="0" algn="ctr">
              <a:buNone/>
            </a:pPr>
            <a:r>
              <a:rPr lang="en-US" sz="3200" kern="0" dirty="0">
                <a:latin typeface="Century Gothic" panose="020B0502020202020204" pitchFamily="34" charset="0"/>
              </a:rPr>
              <a:t>Your criminal history</a:t>
            </a:r>
            <a:endParaRPr lang="en-US" sz="1800" kern="0" dirty="0">
              <a:latin typeface="Century Gothic" panose="020B0502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3048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9262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What information is at risk?</a:t>
            </a:r>
            <a:endParaRPr lang="en-US" sz="3200" b="0" i="1" dirty="0">
              <a:latin typeface="Century Gothic" panose="020B0502020202020204" pitchFamily="34" charset="0"/>
            </a:endParaRPr>
          </a:p>
        </p:txBody>
      </p:sp>
      <p:sp>
        <p:nvSpPr>
          <p:cNvPr id="3" name="Content Placeholder 2"/>
          <p:cNvSpPr>
            <a:spLocks noGrp="1"/>
          </p:cNvSpPr>
          <p:nvPr>
            <p:ph idx="1"/>
          </p:nvPr>
        </p:nvSpPr>
        <p:spPr>
          <a:xfrm>
            <a:off x="609600" y="1600200"/>
            <a:ext cx="8229600" cy="4530725"/>
          </a:xfrm>
        </p:spPr>
        <p:txBody>
          <a:bodyPr>
            <a:normAutofit/>
          </a:bodyPr>
          <a:lstStyle/>
          <a:p>
            <a:r>
              <a:rPr lang="en-US" altLang="en-US" sz="2800" dirty="0">
                <a:latin typeface="Century Gothic" panose="020B0502020202020204" pitchFamily="34" charset="0"/>
              </a:rPr>
              <a:t>Social Security Numbers (SSN)</a:t>
            </a:r>
          </a:p>
          <a:p>
            <a:r>
              <a:rPr lang="en-US" altLang="en-US" sz="2800" dirty="0">
                <a:latin typeface="Century Gothic" panose="020B0502020202020204" pitchFamily="34" charset="0"/>
              </a:rPr>
              <a:t>Name</a:t>
            </a:r>
          </a:p>
          <a:p>
            <a:r>
              <a:rPr lang="en-US" altLang="en-US" sz="2800" dirty="0">
                <a:latin typeface="Century Gothic" panose="020B0502020202020204" pitchFamily="34" charset="0"/>
              </a:rPr>
              <a:t>Address</a:t>
            </a:r>
          </a:p>
          <a:p>
            <a:r>
              <a:rPr lang="en-US" altLang="en-US" sz="2800" dirty="0">
                <a:latin typeface="Century Gothic" panose="020B0502020202020204" pitchFamily="34" charset="0"/>
              </a:rPr>
              <a:t>Date of Birth</a:t>
            </a:r>
          </a:p>
          <a:p>
            <a:r>
              <a:rPr lang="en-US" altLang="en-US" sz="2800" dirty="0">
                <a:latin typeface="Century Gothic" panose="020B0502020202020204" pitchFamily="34" charset="0"/>
              </a:rPr>
              <a:t>Mother’s Maiden Name</a:t>
            </a:r>
          </a:p>
          <a:p>
            <a:r>
              <a:rPr lang="en-US" altLang="en-US" sz="2800" dirty="0">
                <a:latin typeface="Century Gothic" panose="020B0502020202020204" pitchFamily="34" charset="0"/>
              </a:rPr>
              <a:t>Passwords and PIN’s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0"/>
            <a:ext cx="336232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263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6021</TotalTime>
  <Words>3952</Words>
  <Application>Microsoft Office PowerPoint</Application>
  <PresentationFormat>On-screen Show (4:3)</PresentationFormat>
  <Paragraphs>340</Paragraphs>
  <Slides>57</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Century Gothic</vt:lpstr>
      <vt:lpstr>FrizQuaReg</vt:lpstr>
      <vt:lpstr>Garamond</vt:lpstr>
      <vt:lpstr>Wingdings</vt:lpstr>
      <vt:lpstr>Edge</vt:lpstr>
      <vt:lpstr>Protect Yourself from  Identity Theft</vt:lpstr>
      <vt:lpstr>Agenda </vt:lpstr>
      <vt:lpstr>Identity Theft</vt:lpstr>
      <vt:lpstr>Definition of Identity Theft</vt:lpstr>
      <vt:lpstr>Identity Theft could affect…</vt:lpstr>
      <vt:lpstr>Identity Theft could affect…</vt:lpstr>
      <vt:lpstr>Identity Theft could affect…</vt:lpstr>
      <vt:lpstr>Identity Theft could affect…</vt:lpstr>
      <vt:lpstr>What information is at risk?</vt:lpstr>
      <vt:lpstr>What can be done with this  information?</vt:lpstr>
      <vt:lpstr>Identity Theft</vt:lpstr>
      <vt:lpstr>How do thieves obtain your data?</vt:lpstr>
      <vt:lpstr>How do thieves obtain your data?</vt:lpstr>
      <vt:lpstr>How do thieves obtain your data?</vt:lpstr>
      <vt:lpstr>How do thieves obtain your data?</vt:lpstr>
      <vt:lpstr>How do thieves obtain your data?</vt:lpstr>
      <vt:lpstr>How do thieves obtain your data?</vt:lpstr>
      <vt:lpstr>How do thieves obtain your data?</vt:lpstr>
      <vt:lpstr>PowerPoint Presentation</vt:lpstr>
      <vt:lpstr>PowerPoint Presentation</vt:lpstr>
      <vt:lpstr>PowerPoint Presentation</vt:lpstr>
      <vt:lpstr>Text Message</vt:lpstr>
      <vt:lpstr>Tips for Text Messages</vt:lpstr>
      <vt:lpstr>How do thieves obtain your data?</vt:lpstr>
      <vt:lpstr>Identity Theft</vt:lpstr>
      <vt:lpstr>How to Protect your Identity</vt:lpstr>
      <vt:lpstr>How to Protect your Identity</vt:lpstr>
      <vt:lpstr>How to Protect your Identity</vt:lpstr>
      <vt:lpstr>How to Protect your Identity</vt:lpstr>
      <vt:lpstr>How to Protect your Identity</vt:lpstr>
      <vt:lpstr>How to Protect your Identity</vt:lpstr>
      <vt:lpstr>How to Protect your Identity</vt:lpstr>
      <vt:lpstr>How to Protect your Identity</vt:lpstr>
      <vt:lpstr>How to Protect your Identity</vt:lpstr>
      <vt:lpstr>How to Protect your Identity</vt:lpstr>
      <vt:lpstr>Identity Theft</vt:lpstr>
      <vt:lpstr>Credit Monitoring / Protection Services</vt:lpstr>
      <vt:lpstr>Credit Monitoring / Protection Services</vt:lpstr>
      <vt:lpstr>Credit Monitoring / Protection Services</vt:lpstr>
      <vt:lpstr>Identity Theft</vt:lpstr>
      <vt:lpstr>Has your account been compromised?</vt:lpstr>
      <vt:lpstr>Has your account been compromised?</vt:lpstr>
      <vt:lpstr>Has your account been compromised?</vt:lpstr>
      <vt:lpstr>Has your account been compromised?</vt:lpstr>
      <vt:lpstr>Do creditors try and protect you?</vt:lpstr>
      <vt:lpstr>Identity Theft</vt:lpstr>
      <vt:lpstr>What do you do if your identity is stolen?</vt:lpstr>
      <vt:lpstr>What do you do if your identity is stolen?</vt:lpstr>
      <vt:lpstr>What do you do if your identity is stolen?</vt:lpstr>
      <vt:lpstr>What do you do if your identity is stolen?</vt:lpstr>
      <vt:lpstr>What do you do if your identity is stolen?</vt:lpstr>
      <vt:lpstr>What do you do if your identity is stolen?</vt:lpstr>
      <vt:lpstr>Should you get a new Social Security Number?</vt:lpstr>
      <vt:lpstr>What’s next?</vt:lpstr>
      <vt:lpstr>Summary</vt:lpstr>
      <vt:lpstr>Don’t Let this be You!</vt:lpstr>
      <vt:lpstr>Thank you </vt:lpstr>
    </vt:vector>
  </TitlesOfParts>
  <Company>Meriwest Credit 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and Experience Committee</dc:title>
  <dc:creator>Frank Pender</dc:creator>
  <cp:lastModifiedBy>Helen Grays-Jones</cp:lastModifiedBy>
  <cp:revision>199</cp:revision>
  <cp:lastPrinted>2015-11-05T16:27:50Z</cp:lastPrinted>
  <dcterms:created xsi:type="dcterms:W3CDTF">2015-02-20T22:52:44Z</dcterms:created>
  <dcterms:modified xsi:type="dcterms:W3CDTF">2025-04-17T00:19:34Z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0a4d0a4-07b7-48cd-b072-a566981294dc_Enabled">
    <vt:lpwstr>true</vt:lpwstr>
  </property>
  <property fmtid="{D5CDD505-2E9C-101B-9397-08002B2CF9AE}" pid="3" name="MSIP_Label_e0a4d0a4-07b7-48cd-b072-a566981294dc_SetDate">
    <vt:lpwstr>2025-04-17T00:19:33Z</vt:lpwstr>
  </property>
  <property fmtid="{D5CDD505-2E9C-101B-9397-08002B2CF9AE}" pid="4" name="MSIP_Label_e0a4d0a4-07b7-48cd-b072-a566981294dc_Method">
    <vt:lpwstr>Standard</vt:lpwstr>
  </property>
  <property fmtid="{D5CDD505-2E9C-101B-9397-08002B2CF9AE}" pid="5" name="MSIP_Label_e0a4d0a4-07b7-48cd-b072-a566981294dc_Name">
    <vt:lpwstr>defa4170-0d19-0005-0004-bc88714345d2</vt:lpwstr>
  </property>
  <property fmtid="{D5CDD505-2E9C-101B-9397-08002B2CF9AE}" pid="6" name="MSIP_Label_e0a4d0a4-07b7-48cd-b072-a566981294dc_SiteId">
    <vt:lpwstr>e470c07c-20d2-4c47-8cc6-fac65cf80428</vt:lpwstr>
  </property>
  <property fmtid="{D5CDD505-2E9C-101B-9397-08002B2CF9AE}" pid="7" name="MSIP_Label_e0a4d0a4-07b7-48cd-b072-a566981294dc_ActionId">
    <vt:lpwstr>f12ece8b-9db7-4cc1-a8d3-c9f6dd340def</vt:lpwstr>
  </property>
  <property fmtid="{D5CDD505-2E9C-101B-9397-08002B2CF9AE}" pid="8" name="MSIP_Label_e0a4d0a4-07b7-48cd-b072-a566981294dc_ContentBits">
    <vt:lpwstr>0</vt:lpwstr>
  </property>
</Properties>
</file>